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08" r:id="rId4"/>
    <p:sldId id="309" r:id="rId5"/>
    <p:sldId id="310" r:id="rId6"/>
    <p:sldId id="261" r:id="rId7"/>
    <p:sldId id="262" r:id="rId8"/>
    <p:sldId id="265" r:id="rId9"/>
    <p:sldId id="260" r:id="rId10"/>
    <p:sldId id="263" r:id="rId11"/>
    <p:sldId id="282" r:id="rId12"/>
    <p:sldId id="284" r:id="rId13"/>
    <p:sldId id="334" r:id="rId14"/>
    <p:sldId id="266" r:id="rId15"/>
    <p:sldId id="305" r:id="rId16"/>
    <p:sldId id="268" r:id="rId17"/>
    <p:sldId id="272" r:id="rId18"/>
    <p:sldId id="277" r:id="rId19"/>
    <p:sldId id="278" r:id="rId20"/>
    <p:sldId id="279" r:id="rId21"/>
    <p:sldId id="335" r:id="rId22"/>
    <p:sldId id="283" r:id="rId23"/>
    <p:sldId id="348" r:id="rId24"/>
    <p:sldId id="349" r:id="rId25"/>
    <p:sldId id="350" r:id="rId26"/>
    <p:sldId id="351" r:id="rId27"/>
    <p:sldId id="295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2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E078E-4A30-D54A-B1C0-DF834677A524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FDC53-BE01-344E-A798-8389AFDC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41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3657F-99FB-6648-A6C8-0D0A9B497517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D995-420B-7C41-AFE1-9181CF396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4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D995-420B-7C41-AFE1-9181CF3968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0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Community Service Center (CSC) links the energy, expertise and innovation of the University of Oregon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planning and public policy needs of Oregon communities.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 smtClean="0">
                <a:solidFill>
                  <a:schemeClr val="bg1"/>
                </a:solidFill>
                <a:cs typeface="Times New Roman" pitchFamily="18" charset="0"/>
              </a:rPr>
              <a:t>The </a:t>
            </a:r>
            <a:r>
              <a:rPr lang="en-US" sz="1200" b="1" kern="100" dirty="0" smtClean="0">
                <a:solidFill>
                  <a:schemeClr val="bg1"/>
                </a:solidFill>
                <a:cs typeface="Times New Roman" pitchFamily="18" charset="0"/>
              </a:rPr>
              <a:t>CSC</a:t>
            </a:r>
            <a:r>
              <a:rPr lang="en-US" sz="1200" kern="100" dirty="0" smtClean="0">
                <a:solidFill>
                  <a:schemeClr val="bg1"/>
                </a:solidFill>
                <a:cs typeface="Times New Roman" pitchFamily="18" charset="0"/>
              </a:rPr>
              <a:t> is an interdisciplinary organization that creates learning opportunities for students by providing planning and technical services to Oregon Communities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DD147-6EA9-4C15-99BB-851CC0C070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03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General explanation of OPDR’s function al role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Also use the diagram to explain OPDR’s location on campus / Community Service Center / implications &amp; opportunities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(Josh... We don’t have logo with better resolution (really).  The new one looks fuzzy, so I’ve just left this without alteration)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9764-85B4-49B3-A7FB-96ED8C1BEA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8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Main activities</a:t>
            </a:r>
          </a:p>
          <a:p>
            <a:pPr lvl="1"/>
            <a:r>
              <a:rPr lang="en-US" dirty="0" smtClean="0"/>
              <a:t>PDM; Recovery; Campus; Technical Resource Development &amp; Research.  PDM is </a:t>
            </a:r>
            <a:r>
              <a:rPr lang="en-US" b="1" dirty="0" smtClean="0"/>
              <a:t>bolded</a:t>
            </a:r>
            <a:r>
              <a:rPr lang="en-US" dirty="0" smtClean="0"/>
              <a:t> because we’ll be talking mostly about activities within this program area today.  Preps for a broader introduction to OPDR’s activities throughout the state (past / present / future)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9764-85B4-49B3-A7FB-96ED8C1BEA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6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Josh will present this section until the community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D995-420B-7C41-AFE1-9181CF3968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Communities that develop and adopt local natural hazard mitigation plans become eligible for mitigation grant funding.  Additionally, developing a mitigation plan can assist communities in meeting the requirements of statewide land use planning Goal 7: Areas Subject to Natural Hazards.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Federal: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  <a:buFontTx/>
              <a:buNone/>
            </a:pPr>
            <a:r>
              <a:rPr lang="en-US" sz="2800" dirty="0" smtClean="0"/>
              <a:t>Pre-Disaster Mitigation Grant Program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</a:pPr>
            <a:r>
              <a:rPr lang="en-US" sz="2400" dirty="0" smtClean="0"/>
              <a:t>Competitive grants to states, territories, Indian tribal governments, communities, and universities 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</a:pPr>
            <a:r>
              <a:rPr lang="en-US" sz="2400" dirty="0" smtClean="0"/>
              <a:t>Funds hazard mitigation planning and implementation of mitigation projects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</a:pPr>
            <a:r>
              <a:rPr lang="en-US" sz="2400" dirty="0" smtClean="0"/>
              <a:t>Funds projects that reduce overall risk to populations and structures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</a:pPr>
            <a:r>
              <a:rPr lang="en-US" sz="2400" dirty="0" smtClean="0"/>
              <a:t>75% federal contribution, and 25% local match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</a:pPr>
            <a:endParaRPr lang="en-US" sz="2400" dirty="0" smtClean="0"/>
          </a:p>
          <a:p>
            <a:pPr>
              <a:buFontTx/>
              <a:buNone/>
            </a:pPr>
            <a:r>
              <a:rPr lang="en-US" dirty="0" smtClean="0"/>
              <a:t>Flood Mitigation Assistance Program</a:t>
            </a:r>
          </a:p>
          <a:p>
            <a:pPr lvl="1"/>
            <a:r>
              <a:rPr lang="en-US" dirty="0" smtClean="0"/>
              <a:t>Grant program administered by the state, but is not nationally competitive</a:t>
            </a:r>
          </a:p>
          <a:p>
            <a:pPr lvl="1"/>
            <a:r>
              <a:rPr lang="en-US" dirty="0" smtClean="0"/>
              <a:t>Funds cost-effective measures that reduce or eliminate the long-term risk of flood damage</a:t>
            </a:r>
          </a:p>
          <a:p>
            <a:pPr lvl="2"/>
            <a:r>
              <a:rPr lang="en-US" dirty="0" smtClean="0"/>
              <a:t>Buyouts, elevations</a:t>
            </a:r>
          </a:p>
          <a:p>
            <a:pPr lvl="1"/>
            <a:r>
              <a:rPr lang="en-US" dirty="0" smtClean="0"/>
              <a:t>Long-term goal to reduce or eliminate claims under the National Flood Insurance Program (NFIP)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</a:pPr>
            <a:endParaRPr lang="en-US" sz="2400" dirty="0" smtClean="0"/>
          </a:p>
          <a:p>
            <a:pPr>
              <a:buFontTx/>
              <a:buNone/>
            </a:pPr>
            <a:r>
              <a:rPr lang="en-US" dirty="0" smtClean="0"/>
              <a:t>Hazard Mitigation Grant Program (HMGP)</a:t>
            </a:r>
          </a:p>
          <a:p>
            <a:pPr lvl="1"/>
            <a:r>
              <a:rPr lang="en-US" dirty="0" smtClean="0"/>
              <a:t>Grants to states and local governments to implement long-term hazard mitigation measures </a:t>
            </a:r>
            <a:r>
              <a:rPr lang="en-US" i="1" dirty="0" smtClean="0"/>
              <a:t>after</a:t>
            </a:r>
            <a:r>
              <a:rPr lang="en-US" dirty="0" smtClean="0"/>
              <a:t> a major disaster declaration</a:t>
            </a:r>
          </a:p>
          <a:p>
            <a:pPr lvl="1"/>
            <a:r>
              <a:rPr lang="en-US" dirty="0" smtClean="0"/>
              <a:t>Enable mitigation measures to be implemented during immediate disaster recovery in counties with a Presidentially declared disaster</a:t>
            </a:r>
          </a:p>
          <a:p>
            <a:pPr lvl="1"/>
            <a:r>
              <a:rPr lang="en-US" dirty="0" smtClean="0"/>
              <a:t>75% federal contribution, 25% match</a:t>
            </a:r>
          </a:p>
          <a:p>
            <a:pPr lvl="1"/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State:</a:t>
            </a:r>
          </a:p>
          <a:p>
            <a:r>
              <a:rPr lang="en-US" dirty="0" smtClean="0"/>
              <a:t>Community Development Block Grants</a:t>
            </a:r>
          </a:p>
          <a:p>
            <a:pPr lvl="1"/>
            <a:r>
              <a:rPr lang="en-US" dirty="0" smtClean="0"/>
              <a:t>Promotes viable communities by providing:</a:t>
            </a:r>
          </a:p>
          <a:p>
            <a:pPr lvl="2"/>
            <a:r>
              <a:rPr lang="en-US" dirty="0" smtClean="0"/>
              <a:t>Decent housing</a:t>
            </a:r>
          </a:p>
          <a:p>
            <a:pPr lvl="2"/>
            <a:r>
              <a:rPr lang="en-US" dirty="0" smtClean="0"/>
              <a:t>Quality living environments</a:t>
            </a:r>
          </a:p>
          <a:p>
            <a:pPr lvl="2"/>
            <a:r>
              <a:rPr lang="en-US" dirty="0" smtClean="0"/>
              <a:t>Economic opportunities</a:t>
            </a:r>
          </a:p>
          <a:p>
            <a:pPr lvl="1"/>
            <a:r>
              <a:rPr lang="en-US" dirty="0" smtClean="0"/>
              <a:t>Eligible activities related to mitigation:</a:t>
            </a:r>
          </a:p>
          <a:p>
            <a:pPr lvl="2"/>
            <a:r>
              <a:rPr lang="en-US" dirty="0" smtClean="0"/>
              <a:t>Acquisition of property for public purposes</a:t>
            </a:r>
          </a:p>
          <a:p>
            <a:pPr lvl="2"/>
            <a:r>
              <a:rPr lang="en-US" dirty="0" smtClean="0"/>
              <a:t>Construction/reconstruction of public infrastructure</a:t>
            </a:r>
          </a:p>
          <a:p>
            <a:pPr lvl="2"/>
            <a:r>
              <a:rPr lang="en-US" dirty="0" smtClean="0"/>
              <a:t>Community Planning activities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Oregon Watershed Enhancement Board (OWEB)</a:t>
            </a:r>
          </a:p>
          <a:p>
            <a:endParaRPr lang="en-US" b="1" dirty="0" smtClean="0"/>
          </a:p>
          <a:p>
            <a:r>
              <a:rPr lang="en-US" b="1" dirty="0" smtClean="0"/>
              <a:t>Local Funding:</a:t>
            </a:r>
          </a:p>
          <a:p>
            <a:r>
              <a:rPr lang="en-US" dirty="0" smtClean="0"/>
              <a:t>General Fund</a:t>
            </a:r>
          </a:p>
          <a:p>
            <a:r>
              <a:rPr lang="en-US" dirty="0" smtClean="0"/>
              <a:t>Capital Improvement Plans</a:t>
            </a:r>
          </a:p>
          <a:p>
            <a:r>
              <a:rPr lang="en-US" dirty="0" smtClean="0"/>
              <a:t>Partnerships with private sector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9764-85B4-49B3-A7FB-96ED8C1BEAB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9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201698" y="6043394"/>
            <a:ext cx="946309" cy="7132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0" y="6044184"/>
            <a:ext cx="8106982" cy="7132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7768" y="626185"/>
            <a:ext cx="8561432" cy="719820"/>
          </a:xfrm>
        </p:spPr>
        <p:txBody>
          <a:bodyPr anchor="b">
            <a:normAutofit/>
          </a:bodyPr>
          <a:lstStyle>
            <a:lvl1pPr>
              <a:defRPr sz="3600" cap="all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FFB4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596965" y="6254047"/>
            <a:ext cx="547035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D11FFB-13A2-B84A-84CC-0D50EBAAEC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ubtitle 8"/>
          <p:cNvSpPr txBox="1">
            <a:spLocks/>
          </p:cNvSpPr>
          <p:nvPr userDrawn="1"/>
        </p:nvSpPr>
        <p:spPr>
          <a:xfrm>
            <a:off x="8201699" y="6084336"/>
            <a:ext cx="814366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None/>
              <a:defRPr kumimoji="0"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3"/>
          </p:nvPr>
        </p:nvSpPr>
        <p:spPr>
          <a:xfrm>
            <a:off x="296724" y="1346005"/>
            <a:ext cx="8542476" cy="441718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181471"/>
            <a:ext cx="8106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2015 Douglas County Natural Hazard Mitigation Plan Update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11FFB-13A2-B84A-84CC-0D50EBAAEC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fld id="{E7D11FFB-13A2-B84A-84CC-0D50EBAAEC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rtl="0" eaLnBrk="1" latinLnBrk="0" hangingPunct="1">
        <a:spcBef>
          <a:spcPts val="700"/>
        </a:spcBef>
        <a:buClr>
          <a:schemeClr val="tx1"/>
        </a:buClr>
        <a:buSzPct val="60000"/>
        <a:buFont typeface="Wingdings" charset="2"/>
        <a:buChar char="u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457200" algn="l" rtl="0" eaLnBrk="1" latinLnBrk="0" hangingPunct="1">
        <a:spcBef>
          <a:spcPts val="550"/>
        </a:spcBef>
        <a:buClr>
          <a:schemeClr val="tx1"/>
        </a:buClr>
        <a:buSzPct val="60000"/>
        <a:buFont typeface="Wingdings" charset="2"/>
        <a:buChar char="u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rtl="0" eaLnBrk="1" latinLnBrk="0" hangingPunct="1">
        <a:spcBef>
          <a:spcPts val="500"/>
        </a:spcBef>
        <a:buClr>
          <a:schemeClr val="tx1"/>
        </a:buClr>
        <a:buSzPct val="60000"/>
        <a:buFont typeface="Wingdings" charset="2"/>
        <a:buChar char="u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85900" indent="-342900" algn="l" rtl="0" eaLnBrk="1" latinLnBrk="0" hangingPunct="1">
        <a:spcBef>
          <a:spcPts val="400"/>
        </a:spcBef>
        <a:buClr>
          <a:schemeClr val="tx1"/>
        </a:buClr>
        <a:buSzPct val="60000"/>
        <a:buFont typeface="Wingdings" charset="2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100" indent="-342900" algn="l" rtl="0" eaLnBrk="1" latinLnBrk="0" hangingPunct="1">
        <a:spcBef>
          <a:spcPts val="400"/>
        </a:spcBef>
        <a:buClr>
          <a:schemeClr val="tx1"/>
        </a:buClr>
        <a:buSzPct val="60000"/>
        <a:buFont typeface="Wingdings" charset="2"/>
        <a:buChar char="u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33.png"/><Relationship Id="rId12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8.jpg"/><Relationship Id="rId2" Type="http://schemas.openxmlformats.org/officeDocument/2006/relationships/image" Target="../media/image13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8.jpg"/><Relationship Id="rId2" Type="http://schemas.openxmlformats.org/officeDocument/2006/relationships/image" Target="../media/image13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8.jpg"/><Relationship Id="rId2" Type="http://schemas.openxmlformats.org/officeDocument/2006/relationships/image" Target="../media/image13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154" y="-10505"/>
            <a:ext cx="9144000" cy="12284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768" y="2173933"/>
            <a:ext cx="8561432" cy="654382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chemeClr val="accent4"/>
                </a:solidFill>
                <a:latin typeface="Gill Sans"/>
                <a:cs typeface="Gill Sans"/>
              </a:rPr>
              <a:t>Welcome!</a:t>
            </a:r>
            <a:endParaRPr lang="en-US" sz="8000" b="1" dirty="0">
              <a:solidFill>
                <a:schemeClr val="accent4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53" y="3211920"/>
            <a:ext cx="842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2015 Douglas County NHMP </a:t>
            </a:r>
          </a:p>
          <a:p>
            <a:pPr algn="ctr"/>
            <a:r>
              <a:rPr lang="en-US" sz="3600" dirty="0" smtClean="0"/>
              <a:t>Update</a:t>
            </a:r>
            <a:r>
              <a:rPr lang="en-US" sz="3600" dirty="0"/>
              <a:t> </a:t>
            </a:r>
            <a:r>
              <a:rPr lang="en-US" sz="3600" dirty="0" smtClean="0"/>
              <a:t>Training Meeting</a:t>
            </a:r>
            <a:endParaRPr lang="en-US" sz="3600" dirty="0"/>
          </a:p>
        </p:txBody>
      </p:sp>
      <p:pic>
        <p:nvPicPr>
          <p:cNvPr id="5" name="Picture 38" descr="main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787" y="188038"/>
            <a:ext cx="2313836" cy="8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 descr="CSC logo 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749" y="149188"/>
            <a:ext cx="857156" cy="92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niv. of Oregon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8396" y="138912"/>
            <a:ext cx="741315" cy="924316"/>
          </a:xfrm>
          <a:prstGeom prst="rect">
            <a:avLst/>
          </a:prstGeom>
        </p:spPr>
      </p:pic>
      <p:pic>
        <p:nvPicPr>
          <p:cNvPr id="9" name="Picture 8" descr="FEMA Logo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8636" y="227348"/>
            <a:ext cx="2128703" cy="756872"/>
          </a:xfrm>
          <a:prstGeom prst="rect">
            <a:avLst/>
          </a:prstGeom>
        </p:spPr>
      </p:pic>
      <p:pic>
        <p:nvPicPr>
          <p:cNvPr id="11" name="Picture 10" descr="PDR solid color logo swoosh-name-web revised Dec 2010 small.jpg"/>
          <p:cNvPicPr>
            <a:picLocks noChangeAspect="1"/>
          </p:cNvPicPr>
          <p:nvPr/>
        </p:nvPicPr>
        <p:blipFill rotWithShape="1">
          <a:blip r:embed="rId7" cstate="print"/>
          <a:srcRect t="20133"/>
          <a:stretch/>
        </p:blipFill>
        <p:spPr>
          <a:xfrm>
            <a:off x="133315" y="100424"/>
            <a:ext cx="1897529" cy="1014849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 descr="curDB4291s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" y="4758055"/>
            <a:ext cx="1837945" cy="12203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736" y="4756923"/>
            <a:ext cx="1832354" cy="12166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090" y="4763020"/>
            <a:ext cx="1830648" cy="12154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6789" y="4756922"/>
            <a:ext cx="1839649" cy="12215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7738" y="4763020"/>
            <a:ext cx="1823351" cy="12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9" y="141207"/>
            <a:ext cx="8561432" cy="6467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EB606"/>
                </a:solidFill>
              </a:rPr>
              <a:t>Mitigation</a:t>
            </a:r>
            <a:endParaRPr lang="en-US" sz="4000" dirty="0">
              <a:solidFill>
                <a:srgbClr val="7EB60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7988" y="790360"/>
            <a:ext cx="8702812" cy="4099593"/>
          </a:xfrm>
        </p:spPr>
        <p:txBody>
          <a:bodyPr>
            <a:noAutofit/>
          </a:bodyPr>
          <a:lstStyle/>
          <a:p>
            <a:pPr>
              <a:buClr>
                <a:schemeClr val="accent5"/>
              </a:buClr>
            </a:pPr>
            <a:r>
              <a:rPr lang="en-US" sz="2800" dirty="0" smtClean="0"/>
              <a:t>Hazard Mitigation Planning:  Act Before Disaster Strikes</a:t>
            </a:r>
          </a:p>
          <a:p>
            <a:pPr>
              <a:buClr>
                <a:schemeClr val="accent5"/>
              </a:buClr>
            </a:pPr>
            <a:r>
              <a:rPr lang="en-US" sz="2800" dirty="0" smtClean="0"/>
              <a:t>Mitigation: any sustained action taken to reduce or eliminate long-term risk to life and property from a hazard event</a:t>
            </a:r>
          </a:p>
          <a:p>
            <a:pPr marL="0" indent="0">
              <a:buClr>
                <a:schemeClr val="accent5"/>
              </a:buClr>
              <a:buNone/>
            </a:pPr>
            <a:endParaRPr lang="en-US" sz="2800" dirty="0" smtClean="0"/>
          </a:p>
          <a:p>
            <a:pPr>
              <a:buClr>
                <a:schemeClr val="accent5"/>
              </a:buClr>
            </a:pPr>
            <a:endParaRPr lang="en-US" sz="2800" dirty="0" smtClean="0"/>
          </a:p>
          <a:p>
            <a:pPr>
              <a:buClr>
                <a:schemeClr val="accent5"/>
              </a:buClr>
            </a:pPr>
            <a:r>
              <a:rPr lang="en-US" sz="2800" dirty="0" smtClean="0"/>
              <a:t>Strategies: Policy Changes, Education and Outreach, Capital Projects</a:t>
            </a:r>
            <a:endParaRPr lang="en-US" sz="2800" dirty="0"/>
          </a:p>
          <a:p>
            <a:endParaRPr lang="en-US" sz="2800" dirty="0" smtClean="0"/>
          </a:p>
        </p:txBody>
      </p:sp>
      <p:pic>
        <p:nvPicPr>
          <p:cNvPr id="6" name="Picture 5" descr="DSC003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6" y="4760088"/>
            <a:ext cx="1837944" cy="1220275"/>
          </a:xfrm>
          <a:prstGeom prst="rect">
            <a:avLst/>
          </a:prstGeom>
        </p:spPr>
      </p:pic>
      <p:pic>
        <p:nvPicPr>
          <p:cNvPr id="12" name="Picture 11" descr="yamDA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6" y="4755245"/>
            <a:ext cx="1837944" cy="1220275"/>
          </a:xfrm>
          <a:prstGeom prst="rect">
            <a:avLst/>
          </a:prstGeom>
        </p:spPr>
      </p:pic>
      <p:pic>
        <p:nvPicPr>
          <p:cNvPr id="13" name="Picture 12" descr="yamDA0079a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95" y="4760088"/>
            <a:ext cx="1856232" cy="1220275"/>
          </a:xfrm>
          <a:prstGeom prst="rect">
            <a:avLst/>
          </a:prstGeom>
        </p:spPr>
      </p:pic>
      <p:pic>
        <p:nvPicPr>
          <p:cNvPr id="14" name="Picture 13" descr="yamDA0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6" y="4755245"/>
            <a:ext cx="1837944" cy="1220275"/>
          </a:xfrm>
          <a:prstGeom prst="rect">
            <a:avLst/>
          </a:prstGeom>
        </p:spPr>
      </p:pic>
      <p:pic>
        <p:nvPicPr>
          <p:cNvPr id="15" name="Picture 14" descr="yamDA01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" y="4755245"/>
            <a:ext cx="1837944" cy="12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89" y="2721215"/>
            <a:ext cx="4821615" cy="1066729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2420075" y="3155980"/>
            <a:ext cx="1089730" cy="173194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3" y="4758056"/>
            <a:ext cx="1837944" cy="1220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791" y="4758055"/>
            <a:ext cx="1837945" cy="1220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4736" y="4756924"/>
            <a:ext cx="1832354" cy="1216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7090" y="4758056"/>
            <a:ext cx="1830648" cy="12154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7738" y="4758055"/>
            <a:ext cx="1830649" cy="121543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9" y="143923"/>
            <a:ext cx="8561432" cy="6467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EB606"/>
                </a:solidFill>
              </a:rPr>
              <a:t>Community Partnerships</a:t>
            </a:r>
            <a:endParaRPr lang="en-US" sz="4000" dirty="0">
              <a:solidFill>
                <a:srgbClr val="7EB60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92135" y="776851"/>
            <a:ext cx="8542476" cy="3439006"/>
          </a:xfrm>
        </p:spPr>
        <p:txBody>
          <a:bodyPr>
            <a:noAutofit/>
          </a:bodyPr>
          <a:lstStyle/>
          <a:p>
            <a:pPr>
              <a:buClr>
                <a:schemeClr val="accent5"/>
              </a:buClr>
            </a:pPr>
            <a:r>
              <a:rPr lang="en-US" sz="2600" dirty="0">
                <a:latin typeface="Gill Sans MT"/>
                <a:cs typeface="Gill Sans MT"/>
              </a:rPr>
              <a:t>Emergency Management</a:t>
            </a:r>
          </a:p>
          <a:p>
            <a:pPr>
              <a:buClr>
                <a:schemeClr val="accent5"/>
              </a:buClr>
            </a:pPr>
            <a:r>
              <a:rPr lang="en-US" sz="2600" dirty="0" smtClean="0">
                <a:latin typeface="Gill Sans MT"/>
                <a:cs typeface="Gill Sans MT"/>
              </a:rPr>
              <a:t>County/City </a:t>
            </a:r>
            <a:r>
              <a:rPr lang="en-US" sz="2600" dirty="0">
                <a:latin typeface="Gill Sans MT"/>
                <a:cs typeface="Gill Sans MT"/>
              </a:rPr>
              <a:t>Staff</a:t>
            </a:r>
          </a:p>
          <a:p>
            <a:pPr>
              <a:buClr>
                <a:schemeClr val="accent5"/>
              </a:buClr>
            </a:pPr>
            <a:r>
              <a:rPr lang="en-US" sz="2600" dirty="0">
                <a:latin typeface="Gill Sans MT"/>
                <a:cs typeface="Gill Sans MT"/>
              </a:rPr>
              <a:t>General Public</a:t>
            </a:r>
          </a:p>
          <a:p>
            <a:pPr>
              <a:buClr>
                <a:schemeClr val="accent5"/>
              </a:buClr>
            </a:pPr>
            <a:r>
              <a:rPr lang="en-US" sz="2600" dirty="0">
                <a:latin typeface="Gill Sans MT"/>
                <a:cs typeface="Gill Sans MT"/>
              </a:rPr>
              <a:t>Elected bodies</a:t>
            </a:r>
          </a:p>
          <a:p>
            <a:pPr>
              <a:buClr>
                <a:schemeClr val="accent5"/>
              </a:buClr>
            </a:pPr>
            <a:r>
              <a:rPr lang="en-US" sz="2600" dirty="0">
                <a:latin typeface="Gill Sans MT"/>
                <a:cs typeface="Gill Sans MT"/>
              </a:rPr>
              <a:t>Utility Companies</a:t>
            </a:r>
          </a:p>
          <a:p>
            <a:pPr>
              <a:buClr>
                <a:schemeClr val="accent5"/>
              </a:buClr>
            </a:pPr>
            <a:r>
              <a:rPr lang="en-US" sz="2600" dirty="0">
                <a:latin typeface="Gill Sans MT"/>
                <a:cs typeface="Gill Sans MT"/>
              </a:rPr>
              <a:t>Others? </a:t>
            </a:r>
            <a:endParaRPr lang="en-US" sz="2200" dirty="0" smtClean="0"/>
          </a:p>
        </p:txBody>
      </p:sp>
      <p:pic>
        <p:nvPicPr>
          <p:cNvPr id="12" name="Picture 11" descr="DSC003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6" y="4772183"/>
            <a:ext cx="1837944" cy="1220275"/>
          </a:xfrm>
          <a:prstGeom prst="rect">
            <a:avLst/>
          </a:prstGeom>
        </p:spPr>
      </p:pic>
      <p:pic>
        <p:nvPicPr>
          <p:cNvPr id="13" name="Picture 12" descr="yamDA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6" y="4767340"/>
            <a:ext cx="1837944" cy="1220275"/>
          </a:xfrm>
          <a:prstGeom prst="rect">
            <a:avLst/>
          </a:prstGeom>
        </p:spPr>
      </p:pic>
      <p:pic>
        <p:nvPicPr>
          <p:cNvPr id="14" name="Picture 13" descr="yamDA0079a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95" y="4772183"/>
            <a:ext cx="1856232" cy="1220275"/>
          </a:xfrm>
          <a:prstGeom prst="rect">
            <a:avLst/>
          </a:prstGeom>
        </p:spPr>
      </p:pic>
      <p:pic>
        <p:nvPicPr>
          <p:cNvPr id="15" name="Picture 14" descr="yamDA0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6" y="4767340"/>
            <a:ext cx="1837944" cy="1220275"/>
          </a:xfrm>
          <a:prstGeom prst="rect">
            <a:avLst/>
          </a:prstGeom>
        </p:spPr>
      </p:pic>
      <p:pic>
        <p:nvPicPr>
          <p:cNvPr id="16" name="Picture 15" descr="yamDA01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" y="4767340"/>
            <a:ext cx="1837944" cy="1220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3" y="4758056"/>
            <a:ext cx="1837944" cy="122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791" y="4758055"/>
            <a:ext cx="1837945" cy="1220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736" y="4756924"/>
            <a:ext cx="1832354" cy="1216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090" y="4758056"/>
            <a:ext cx="1830648" cy="1215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738" y="4758055"/>
            <a:ext cx="1830649" cy="12154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8" y="-10892"/>
            <a:ext cx="8970821" cy="64672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EB606"/>
                </a:solidFill>
              </a:rPr>
              <a:t>Mitigation planning opportunities</a:t>
            </a:r>
            <a:endParaRPr lang="en-US" sz="3200" dirty="0">
              <a:solidFill>
                <a:srgbClr val="7EB60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860806"/>
            <a:ext cx="4978400" cy="373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347472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Awareness </a:t>
            </a:r>
            <a:r>
              <a:rPr lang="en-US" sz="2400" dirty="0">
                <a:latin typeface="Gill Sans MT"/>
                <a:cs typeface="Gill Sans MT"/>
              </a:rPr>
              <a:t>of risks, sensitivities</a:t>
            </a:r>
            <a:r>
              <a:rPr lang="en-US" sz="2400" dirty="0" smtClean="0">
                <a:latin typeface="Gill Sans MT"/>
                <a:cs typeface="Gill Sans MT"/>
              </a:rPr>
              <a:t>, and </a:t>
            </a:r>
            <a:r>
              <a:rPr lang="en-US" sz="2400" dirty="0" smtClean="0">
                <a:latin typeface="Gill Sans MT"/>
                <a:cs typeface="Gill Sans MT"/>
              </a:rPr>
              <a:t>vulnerabilities</a:t>
            </a:r>
            <a:endParaRPr lang="en-US" sz="2400" dirty="0" smtClean="0">
              <a:latin typeface="Gill Sans MT"/>
              <a:cs typeface="Gill Sans MT"/>
            </a:endParaRPr>
          </a:p>
          <a:p>
            <a:pPr marL="231775" indent="-347472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Reduce hazard impact</a:t>
            </a:r>
            <a:endParaRPr lang="en-US" sz="2400" dirty="0">
              <a:latin typeface="Gill Sans MT"/>
              <a:cs typeface="Gill Sans MT"/>
            </a:endParaRPr>
          </a:p>
          <a:p>
            <a:pPr marL="231775" indent="-347472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Save lives, property and money</a:t>
            </a:r>
            <a:endParaRPr lang="en-US" sz="2400" dirty="0">
              <a:latin typeface="Gill Sans MT"/>
              <a:cs typeface="Gill Sans MT"/>
            </a:endParaRPr>
          </a:p>
          <a:p>
            <a:pPr marL="231775" indent="-347472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New </a:t>
            </a:r>
            <a:r>
              <a:rPr lang="en-US" sz="2400" dirty="0">
                <a:latin typeface="Gill Sans MT"/>
                <a:cs typeface="Gill Sans MT"/>
              </a:rPr>
              <a:t>community partnerships</a:t>
            </a:r>
          </a:p>
          <a:p>
            <a:pPr marL="231775" indent="-347472">
              <a:lnSpc>
                <a:spcPct val="90000"/>
              </a:lnSpc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Create </a:t>
            </a:r>
            <a:r>
              <a:rPr lang="en-US" sz="2400" dirty="0">
                <a:latin typeface="Gill Sans MT"/>
                <a:cs typeface="Gill Sans MT"/>
              </a:rPr>
              <a:t>more </a:t>
            </a:r>
            <a:r>
              <a:rPr lang="en-US" sz="2400" dirty="0" smtClean="0">
                <a:latin typeface="Gill Sans MT"/>
                <a:cs typeface="Gill Sans MT"/>
              </a:rPr>
              <a:t>resilient communities</a:t>
            </a:r>
            <a:endParaRPr lang="en-US" sz="2400" dirty="0">
              <a:latin typeface="Gill Sans MT"/>
              <a:cs typeface="Gill Sans MT"/>
            </a:endParaRPr>
          </a:p>
          <a:p>
            <a:pPr marL="231775" indent="-347472">
              <a:lnSpc>
                <a:spcPct val="90000"/>
              </a:lnSpc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Mitigation </a:t>
            </a:r>
            <a:r>
              <a:rPr lang="en-US" sz="2400" dirty="0">
                <a:latin typeface="Gill Sans MT"/>
                <a:cs typeface="Gill Sans MT"/>
              </a:rPr>
              <a:t>becomes a part of ordinary government </a:t>
            </a:r>
            <a:r>
              <a:rPr lang="en-US" sz="2400" dirty="0" smtClean="0">
                <a:latin typeface="Gill Sans MT"/>
                <a:cs typeface="Gill Sans MT"/>
              </a:rPr>
              <a:t>business</a:t>
            </a:r>
          </a:p>
          <a:p>
            <a:pPr marL="231775" indent="-347472">
              <a:lnSpc>
                <a:spcPct val="90000"/>
              </a:lnSpc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Support rapid recovery</a:t>
            </a:r>
          </a:p>
          <a:p>
            <a:pPr marL="231775" indent="-347472">
              <a:lnSpc>
                <a:spcPct val="90000"/>
              </a:lnSpc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Receive federal funding</a:t>
            </a:r>
            <a:endParaRPr lang="en-US" sz="2400" dirty="0">
              <a:latin typeface="Gill Sans MT"/>
              <a:cs typeface="Gill Sans MT"/>
            </a:endParaRPr>
          </a:p>
        </p:txBody>
      </p:sp>
      <p:pic>
        <p:nvPicPr>
          <p:cNvPr id="6" name="Picture 5" descr="NEOR07 030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9" y="3267769"/>
            <a:ext cx="3254251" cy="2440689"/>
          </a:xfrm>
          <a:prstGeom prst="rect">
            <a:avLst/>
          </a:prstGeom>
          <a:ln w="28575" cmpd="sng">
            <a:solidFill>
              <a:schemeClr val="accent1"/>
            </a:solidFill>
          </a:ln>
        </p:spPr>
      </p:pic>
      <p:pic>
        <p:nvPicPr>
          <p:cNvPr id="7" name="Picture 6" descr="povertybendr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6"/>
          <a:stretch/>
        </p:blipFill>
        <p:spPr>
          <a:xfrm>
            <a:off x="294318" y="830577"/>
            <a:ext cx="3261683" cy="2230123"/>
          </a:xfrm>
          <a:prstGeom prst="rect">
            <a:avLst/>
          </a:prstGeom>
          <a:ln w="28575" cmpd="sng"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56218" y="2869708"/>
            <a:ext cx="162668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i="1" dirty="0">
                <a:solidFill>
                  <a:srgbClr val="FFFFFF"/>
                </a:solidFill>
              </a:rPr>
              <a:t>Poverty Bend Road, December 2012 Flood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8118" y="3031663"/>
            <a:ext cx="90281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Source: </a:t>
            </a:r>
            <a:r>
              <a:rPr lang="en-US" sz="700" dirty="0" err="1" smtClean="0"/>
              <a:t>OregonLive</a:t>
            </a:r>
            <a:endParaRPr lang="en-US" sz="7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Elements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9" y="201559"/>
            <a:ext cx="8561432" cy="6467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/>
                </a:solidFill>
              </a:rPr>
              <a:t>NHMP Plan Elements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32" name="Left Arrow 31"/>
          <p:cNvSpPr/>
          <p:nvPr/>
        </p:nvSpPr>
        <p:spPr>
          <a:xfrm rot="10800000">
            <a:off x="2819597" y="402590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397420" y="1295400"/>
            <a:ext cx="5229310" cy="4425511"/>
            <a:chOff x="-175796" y="1810437"/>
            <a:chExt cx="4081532" cy="1962384"/>
          </a:xfrm>
        </p:grpSpPr>
        <p:sp>
          <p:nvSpPr>
            <p:cNvPr id="18" name="Freeform 17"/>
            <p:cNvSpPr/>
            <p:nvPr/>
          </p:nvSpPr>
          <p:spPr>
            <a:xfrm>
              <a:off x="679168" y="1810974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Natural Hazards Profile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FF"/>
                  </a:solidFill>
                </a:rPr>
                <a:t>Community Profile</a:t>
              </a:r>
              <a:endParaRPr lang="en-US" sz="20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FF"/>
                  </a:solidFill>
                </a:rPr>
                <a:t>Risk Assessment</a:t>
              </a:r>
              <a:endParaRPr lang="en-US" sz="20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FF"/>
                  </a:solidFill>
                </a:rPr>
                <a:t>Action Items</a:t>
              </a:r>
              <a:endParaRPr lang="en-US" sz="20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-175796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FF"/>
                  </a:solidFill>
                </a:rPr>
                <a:t>Policy Crosswalk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FF"/>
                  </a:solidFill>
                </a:rPr>
                <a:t>Natural Hazards Mitigation Plan</a:t>
              </a:r>
              <a:endParaRPr lang="en-US" sz="2000" kern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0" name="Left Arrow 29"/>
          <p:cNvSpPr/>
          <p:nvPr/>
        </p:nvSpPr>
        <p:spPr>
          <a:xfrm rot="10800000">
            <a:off x="3302197" y="402590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6200000">
            <a:off x="4422864" y="3365077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6200000">
            <a:off x="4422863" y="471013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Arrow 38"/>
          <p:cNvSpPr/>
          <p:nvPr/>
        </p:nvSpPr>
        <p:spPr>
          <a:xfrm rot="14667731">
            <a:off x="3439404" y="2122889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 rot="17460638">
            <a:off x="5453680" y="210793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Step 1: Community Profile Update</a:t>
            </a:r>
            <a:endParaRPr lang="en-US" dirty="0">
              <a:solidFill>
                <a:srgbClr val="7EB60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200" y="1335300"/>
            <a:ext cx="4246955" cy="3786513"/>
            <a:chOff x="-234463" y="1810437"/>
            <a:chExt cx="4140199" cy="1962384"/>
          </a:xfrm>
        </p:grpSpPr>
        <p:sp>
          <p:nvSpPr>
            <p:cNvPr id="21" name="Freeform 20"/>
            <p:cNvSpPr/>
            <p:nvPr/>
          </p:nvSpPr>
          <p:spPr>
            <a:xfrm>
              <a:off x="679168" y="1810974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Profile</a:t>
              </a:r>
              <a:endParaRPr lang="en-US" sz="14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Community Profile</a:t>
              </a:r>
              <a:endParaRPr lang="en-US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Risk Assessment</a:t>
              </a:r>
              <a:endParaRPr lang="en-US" sz="1400" kern="12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Action Items</a:t>
              </a:r>
              <a:endParaRPr lang="en-US" sz="1400" kern="12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34463" y="2912045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Policy Crosswalk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Mitigation Plan</a:t>
              </a:r>
              <a:endParaRPr lang="en-US" sz="1400" kern="1200" dirty="0"/>
            </a:p>
          </p:txBody>
        </p:sp>
      </p:grpSp>
      <p:sp>
        <p:nvSpPr>
          <p:cNvPr id="32" name="Left Arrow 31"/>
          <p:cNvSpPr/>
          <p:nvPr/>
        </p:nvSpPr>
        <p:spPr>
          <a:xfrm rot="10800000">
            <a:off x="1757844" y="365940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2684477" y="3096613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2671777" y="423151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4667731">
            <a:off x="1855779" y="206744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638">
            <a:off x="3503643" y="203042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8200" y="1257300"/>
            <a:ext cx="40864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Local geography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Climate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Population characteristics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Employment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Economics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Housing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Transportation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Infrastructure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Cultural resources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Government structure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Step 2: Natural Hazards Profile</a:t>
            </a:r>
            <a:endParaRPr lang="en-US" dirty="0">
              <a:solidFill>
                <a:srgbClr val="7EB60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200" y="1335300"/>
            <a:ext cx="4246955" cy="3786513"/>
            <a:chOff x="-234463" y="1810437"/>
            <a:chExt cx="4140199" cy="1962384"/>
          </a:xfrm>
        </p:grpSpPr>
        <p:sp>
          <p:nvSpPr>
            <p:cNvPr id="21" name="Freeform 20"/>
            <p:cNvSpPr/>
            <p:nvPr/>
          </p:nvSpPr>
          <p:spPr>
            <a:xfrm>
              <a:off x="513648" y="1810974"/>
              <a:ext cx="1587455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Natural Hazards Profile</a:t>
              </a:r>
              <a:endParaRPr lang="en-US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Community Profile</a:t>
              </a:r>
              <a:endParaRPr lang="en-US" sz="14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Risk Assessment</a:t>
              </a:r>
              <a:endParaRPr lang="en-US" sz="1400" kern="12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Action Items</a:t>
              </a:r>
              <a:endParaRPr lang="en-US" sz="1400" kern="12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34463" y="2912045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Policy Crosswalk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Mitigation Plan</a:t>
              </a:r>
              <a:endParaRPr lang="en-US" sz="1400" kern="1200" dirty="0"/>
            </a:p>
          </p:txBody>
        </p:sp>
      </p:grpSp>
      <p:sp>
        <p:nvSpPr>
          <p:cNvPr id="32" name="Left Arrow 31"/>
          <p:cNvSpPr/>
          <p:nvPr/>
        </p:nvSpPr>
        <p:spPr>
          <a:xfrm rot="10800000">
            <a:off x="1757844" y="365940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2684477" y="3096613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2671777" y="423151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4667731">
            <a:off x="1855779" y="206744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638">
            <a:off x="3503643" y="203042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8200" y="1257300"/>
            <a:ext cx="40864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Update hazard history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Review 2010 </a:t>
            </a:r>
            <a:r>
              <a:rPr lang="en-US" sz="2400" dirty="0"/>
              <a:t>h</a:t>
            </a:r>
            <a:r>
              <a:rPr lang="en-US" sz="2400" dirty="0" smtClean="0"/>
              <a:t>azard profiles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Update hazard maps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Hazard </a:t>
            </a:r>
            <a:r>
              <a:rPr lang="en-US" sz="2400" dirty="0"/>
              <a:t>ID Plan Update Requirements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/>
              <a:t>Description of the hazard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/>
              <a:t>ID the location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/>
              <a:t>ID extent of hazard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/>
              <a:t>Provide information on previous occurrences and probability of future </a:t>
            </a:r>
            <a:r>
              <a:rPr lang="en-US" sz="2400" dirty="0" smtClean="0"/>
              <a:t>occurrences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Step 3: Risk assessment</a:t>
            </a:r>
            <a:endParaRPr lang="en-US" dirty="0">
              <a:solidFill>
                <a:srgbClr val="7EB60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200" y="1335300"/>
            <a:ext cx="4246955" cy="3786513"/>
            <a:chOff x="-234463" y="1810437"/>
            <a:chExt cx="4140199" cy="1962384"/>
          </a:xfrm>
        </p:grpSpPr>
        <p:sp>
          <p:nvSpPr>
            <p:cNvPr id="21" name="Freeform 20"/>
            <p:cNvSpPr/>
            <p:nvPr/>
          </p:nvSpPr>
          <p:spPr>
            <a:xfrm>
              <a:off x="679168" y="1810974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Profile</a:t>
              </a:r>
              <a:endParaRPr lang="en-US" sz="14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Community Profile</a:t>
              </a:r>
              <a:endParaRPr lang="en-US" sz="14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Risk Assessment</a:t>
              </a:r>
              <a:endParaRPr lang="en-US" kern="12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Action Items</a:t>
              </a:r>
              <a:endParaRPr lang="en-US" sz="1400" kern="12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34463" y="2912045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Policy Crosswalk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Mitigation Plan</a:t>
              </a:r>
              <a:endParaRPr lang="en-US" sz="1400" kern="1200" dirty="0"/>
            </a:p>
          </p:txBody>
        </p:sp>
      </p:grpSp>
      <p:sp>
        <p:nvSpPr>
          <p:cNvPr id="32" name="Left Arrow 31"/>
          <p:cNvSpPr/>
          <p:nvPr/>
        </p:nvSpPr>
        <p:spPr>
          <a:xfrm rot="10800000">
            <a:off x="1757844" y="365940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2684477" y="3096613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2671777" y="423151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4667731">
            <a:off x="1855779" y="206744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638">
            <a:off x="3503643" y="203042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49800" y="1257300"/>
            <a:ext cx="4086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Risk Assessment: Identifies natural hazards and the community’s vulnerability to inform the mitigation strategy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024965" y="3642466"/>
            <a:ext cx="4773146" cy="1477328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5"/>
              </a:buClr>
            </a:pPr>
            <a:r>
              <a:rPr lang="en-US" dirty="0">
                <a:cs typeface="Gill Sans MT"/>
              </a:rPr>
              <a:t>Multi-jurisdictional Risk Assessment - </a:t>
            </a:r>
            <a:r>
              <a:rPr lang="en-US" b="1" i="1" dirty="0">
                <a:cs typeface="Gill Sans MT"/>
              </a:rPr>
              <a:t>§201.6(c)(2) (iii): </a:t>
            </a:r>
            <a:r>
              <a:rPr lang="en-US" i="1" dirty="0">
                <a:cs typeface="Gill Sans MT"/>
              </a:rPr>
              <a:t>For multi-jurisdictional plans, the risk assessment must assess each jurisdiction’s risks where they vary from the risks facing the entire planning area.</a:t>
            </a:r>
            <a:endParaRPr lang="en-US" dirty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741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Step 4: Policy Crosswalk</a:t>
            </a:r>
            <a:endParaRPr lang="en-US" dirty="0">
              <a:solidFill>
                <a:srgbClr val="7EB60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200" y="1335300"/>
            <a:ext cx="4246955" cy="3786513"/>
            <a:chOff x="-234463" y="1810437"/>
            <a:chExt cx="4140199" cy="1962384"/>
          </a:xfrm>
        </p:grpSpPr>
        <p:sp>
          <p:nvSpPr>
            <p:cNvPr id="21" name="Freeform 20"/>
            <p:cNvSpPr/>
            <p:nvPr/>
          </p:nvSpPr>
          <p:spPr>
            <a:xfrm>
              <a:off x="679168" y="1810974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Profile</a:t>
              </a:r>
              <a:endParaRPr lang="en-US" sz="14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Community Profile</a:t>
              </a:r>
              <a:endParaRPr lang="en-US" sz="14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Risk Assessment</a:t>
              </a:r>
              <a:endParaRPr lang="en-US" sz="1400" kern="12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Action Items</a:t>
              </a:r>
              <a:endParaRPr lang="en-US" sz="1400" kern="12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34463" y="2912045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Policy Crosswalk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Mitigation Plan</a:t>
              </a:r>
              <a:endParaRPr lang="en-US" sz="1400" kern="1200" dirty="0"/>
            </a:p>
          </p:txBody>
        </p:sp>
      </p:grpSp>
      <p:sp>
        <p:nvSpPr>
          <p:cNvPr id="32" name="Left Arrow 31"/>
          <p:cNvSpPr/>
          <p:nvPr/>
        </p:nvSpPr>
        <p:spPr>
          <a:xfrm rot="10800000">
            <a:off x="1757844" y="365940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2684477" y="3096613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2671777" y="423151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4667731">
            <a:off x="1855779" y="206744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638">
            <a:off x="3503643" y="203042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49800" y="1104900"/>
            <a:ext cx="408641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Identifies elements of existing plans and policies that may support mitigation strategies</a:t>
            </a:r>
          </a:p>
          <a:p>
            <a:pPr marL="342900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Example plans: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smtClean="0"/>
              <a:t>Comprehensive plan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smtClean="0"/>
              <a:t>Capital </a:t>
            </a:r>
            <a:r>
              <a:rPr lang="en-US" sz="2000" dirty="0"/>
              <a:t>i</a:t>
            </a:r>
            <a:r>
              <a:rPr lang="en-US" sz="2000" dirty="0" smtClean="0"/>
              <a:t>mprovement plan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smtClean="0"/>
              <a:t>Community wildfire protection plan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smtClean="0"/>
              <a:t>Parks and open space plan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smtClean="0"/>
              <a:t>Floodplain ordinances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smtClean="0"/>
              <a:t>Emergency operations plan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000" dirty="0" err="1" smtClean="0"/>
              <a:t>Stormwater</a:t>
            </a:r>
            <a:r>
              <a:rPr lang="en-US" sz="2000" dirty="0" smtClean="0"/>
              <a:t> </a:t>
            </a:r>
            <a:r>
              <a:rPr lang="en-US" sz="2000" dirty="0" err="1" smtClean="0"/>
              <a:t>mgmt</a:t>
            </a:r>
            <a:r>
              <a:rPr lang="en-US" sz="2000" dirty="0" smtClean="0"/>
              <a:t> plan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Step 5: Mitigation Strategy</a:t>
            </a:r>
            <a:endParaRPr lang="en-US" dirty="0">
              <a:solidFill>
                <a:srgbClr val="7EB60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200" y="1335300"/>
            <a:ext cx="4246955" cy="3786513"/>
            <a:chOff x="-234463" y="1810437"/>
            <a:chExt cx="4140199" cy="1962384"/>
          </a:xfrm>
        </p:grpSpPr>
        <p:sp>
          <p:nvSpPr>
            <p:cNvPr id="21" name="Freeform 20"/>
            <p:cNvSpPr/>
            <p:nvPr/>
          </p:nvSpPr>
          <p:spPr>
            <a:xfrm>
              <a:off x="679168" y="1810974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Profile</a:t>
              </a:r>
              <a:endParaRPr lang="en-US" sz="14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Community Profile</a:t>
              </a:r>
              <a:endParaRPr lang="en-US" sz="14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Risk Assessment</a:t>
              </a:r>
              <a:endParaRPr lang="en-US" sz="1400" kern="12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Action Items</a:t>
              </a:r>
              <a:endParaRPr lang="en-US" kern="12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34463" y="2912045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Policy Crosswalk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rgbClr val="7F7F7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Mitigation Plan</a:t>
              </a:r>
              <a:endParaRPr lang="en-US" sz="1400" kern="1200" dirty="0"/>
            </a:p>
          </p:txBody>
        </p:sp>
      </p:grpSp>
      <p:sp>
        <p:nvSpPr>
          <p:cNvPr id="32" name="Left Arrow 31"/>
          <p:cNvSpPr/>
          <p:nvPr/>
        </p:nvSpPr>
        <p:spPr>
          <a:xfrm rot="10800000">
            <a:off x="1757844" y="365940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2684477" y="3096613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2671777" y="4231511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4667731">
            <a:off x="1855779" y="206744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638">
            <a:off x="3503643" y="203042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57490" y="1141301"/>
            <a:ext cx="408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Community guide to address vulnerabilities and risks</a:t>
            </a:r>
          </a:p>
          <a:p>
            <a:pPr marL="800100" lvl="1" indent="-342900"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/>
              <a:t>Action items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25326" y="3142106"/>
            <a:ext cx="3718575" cy="2277547"/>
          </a:xfrm>
          <a:prstGeom prst="rect">
            <a:avLst/>
          </a:prstGeom>
          <a:noFill/>
          <a:ln>
            <a:solidFill>
              <a:srgbClr val="7EB606"/>
            </a:solidFill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sz="2000" dirty="0">
                <a:solidFill>
                  <a:srgbClr val="FFFFFF"/>
                </a:solidFill>
                <a:cs typeface="Gill Sans MT"/>
              </a:rPr>
              <a:t>Multi-jurisdictional Mitigation Strategy - </a:t>
            </a:r>
            <a:r>
              <a:rPr lang="en-US" sz="2000" b="1" i="1" dirty="0">
                <a:solidFill>
                  <a:srgbClr val="FFFFFF"/>
                </a:solidFill>
                <a:cs typeface="Gill Sans MT"/>
              </a:rPr>
              <a:t>§201.6(c)(3) (iv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): For multi-jurisdictional plans, there must be identifiable action items specific to the jurisdiction requesting FEMA approval or credit of the</a:t>
            </a:r>
            <a:r>
              <a:rPr lang="en-US" i="1" dirty="0">
                <a:solidFill>
                  <a:srgbClr val="FFFFFF"/>
                </a:solidFill>
                <a:cs typeface="Gill Sans MT"/>
              </a:rPr>
              <a:t> 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plan.</a:t>
            </a:r>
            <a:endParaRPr lang="en-US" sz="2000" dirty="0">
              <a:solidFill>
                <a:srgbClr val="FFFFFF"/>
              </a:solidFill>
              <a:cs typeface="Gill Sans M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9" y="1091987"/>
            <a:ext cx="8561432" cy="347966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B400"/>
                </a:solidFill>
              </a:rPr>
              <a:t>Introductions</a:t>
            </a:r>
            <a:endParaRPr lang="en-US" sz="4000" dirty="0">
              <a:solidFill>
                <a:srgbClr val="FFB4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92135" y="1422285"/>
            <a:ext cx="8542476" cy="2135296"/>
          </a:xfrm>
        </p:spPr>
        <p:txBody>
          <a:bodyPr/>
          <a:lstStyle/>
          <a:p>
            <a:pPr lvl="1">
              <a:spcAft>
                <a:spcPts val="600"/>
              </a:spcAft>
              <a:buClr>
                <a:schemeClr val="accent4"/>
              </a:buClr>
            </a:pPr>
            <a:r>
              <a:rPr lang="en-US" sz="2800" dirty="0" smtClean="0">
                <a:latin typeface="Calibri" pitchFamily="34" charset="0"/>
              </a:rPr>
              <a:t>Name</a:t>
            </a:r>
          </a:p>
          <a:p>
            <a:pPr lvl="1">
              <a:spcAft>
                <a:spcPts val="600"/>
              </a:spcAft>
              <a:buClr>
                <a:schemeClr val="accent4"/>
              </a:buClr>
            </a:pPr>
            <a:r>
              <a:rPr lang="en-US" sz="2800" dirty="0" smtClean="0">
                <a:latin typeface="Calibri" pitchFamily="34" charset="0"/>
              </a:rPr>
              <a:t>Organization</a:t>
            </a:r>
          </a:p>
          <a:p>
            <a:pPr lvl="1">
              <a:spcAft>
                <a:spcPts val="600"/>
              </a:spcAft>
              <a:buClr>
                <a:schemeClr val="accent4"/>
              </a:buClr>
            </a:pPr>
            <a:r>
              <a:rPr lang="en-US" sz="2800" dirty="0" smtClean="0">
                <a:latin typeface="Calibri" pitchFamily="34" charset="0"/>
              </a:rPr>
              <a:t>Hopes </a:t>
            </a:r>
            <a:r>
              <a:rPr lang="en-US" sz="2800" dirty="0">
                <a:latin typeface="Calibri" pitchFamily="34" charset="0"/>
              </a:rPr>
              <a:t>and/or Expectations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DSC003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6" y="4760088"/>
            <a:ext cx="1837944" cy="1220275"/>
          </a:xfrm>
          <a:prstGeom prst="rect">
            <a:avLst/>
          </a:prstGeom>
        </p:spPr>
      </p:pic>
      <p:pic>
        <p:nvPicPr>
          <p:cNvPr id="13" name="Picture 12" descr="yamDA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6" y="4755245"/>
            <a:ext cx="1837944" cy="1220275"/>
          </a:xfrm>
          <a:prstGeom prst="rect">
            <a:avLst/>
          </a:prstGeom>
        </p:spPr>
      </p:pic>
      <p:pic>
        <p:nvPicPr>
          <p:cNvPr id="14" name="Picture 13" descr="yamDA0079a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95" y="4760088"/>
            <a:ext cx="1856232" cy="1220275"/>
          </a:xfrm>
          <a:prstGeom prst="rect">
            <a:avLst/>
          </a:prstGeom>
        </p:spPr>
      </p:pic>
      <p:pic>
        <p:nvPicPr>
          <p:cNvPr id="15" name="Picture 14" descr="yamDA0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6" y="4755245"/>
            <a:ext cx="1837944" cy="1220275"/>
          </a:xfrm>
          <a:prstGeom prst="rect">
            <a:avLst/>
          </a:prstGeom>
        </p:spPr>
      </p:pic>
      <p:pic>
        <p:nvPicPr>
          <p:cNvPr id="16" name="Picture 15" descr="yamDA01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" y="4755245"/>
            <a:ext cx="1837944" cy="1220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3" y="4758056"/>
            <a:ext cx="1837944" cy="122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791" y="4758055"/>
            <a:ext cx="1837945" cy="1220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736" y="4756924"/>
            <a:ext cx="1832354" cy="1216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090" y="4758056"/>
            <a:ext cx="1830648" cy="1215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738" y="4758055"/>
            <a:ext cx="1830649" cy="12154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" name="Picture 19" descr="curDB4291s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" y="4758055"/>
            <a:ext cx="1837945" cy="12203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36" y="4756923"/>
            <a:ext cx="1832354" cy="12166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7090" y="4763020"/>
            <a:ext cx="1830648" cy="12154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6789" y="4756922"/>
            <a:ext cx="1839649" cy="12215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7738" y="4763020"/>
            <a:ext cx="1823351" cy="12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Step 6: Updated NHMP</a:t>
            </a:r>
            <a:endParaRPr lang="en-US" dirty="0">
              <a:solidFill>
                <a:srgbClr val="7EB60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7357" y="1155530"/>
            <a:ext cx="4246955" cy="3786513"/>
            <a:chOff x="-234463" y="1810437"/>
            <a:chExt cx="4140199" cy="1962384"/>
          </a:xfrm>
        </p:grpSpPr>
        <p:sp>
          <p:nvSpPr>
            <p:cNvPr id="21" name="Freeform 20"/>
            <p:cNvSpPr/>
            <p:nvPr/>
          </p:nvSpPr>
          <p:spPr>
            <a:xfrm>
              <a:off x="679168" y="1810974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Natural Hazards Profile</a:t>
              </a:r>
              <a:endParaRPr lang="en-US" sz="14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483802" y="1810437"/>
              <a:ext cx="1421934" cy="283348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Community Profile</a:t>
              </a:r>
              <a:endParaRPr lang="en-US" sz="14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16040" y="2337269"/>
              <a:ext cx="1421934" cy="280236"/>
            </a:xfrm>
            <a:custGeom>
              <a:avLst/>
              <a:gdLst>
                <a:gd name="connsiteX0" fmla="*/ 0 w 626334"/>
                <a:gd name="connsiteY0" fmla="*/ 31287 h 312866"/>
                <a:gd name="connsiteX1" fmla="*/ 31287 w 626334"/>
                <a:gd name="connsiteY1" fmla="*/ 0 h 312866"/>
                <a:gd name="connsiteX2" fmla="*/ 595047 w 626334"/>
                <a:gd name="connsiteY2" fmla="*/ 0 h 312866"/>
                <a:gd name="connsiteX3" fmla="*/ 626334 w 626334"/>
                <a:gd name="connsiteY3" fmla="*/ 31287 h 312866"/>
                <a:gd name="connsiteX4" fmla="*/ 626334 w 626334"/>
                <a:gd name="connsiteY4" fmla="*/ 281579 h 312866"/>
                <a:gd name="connsiteX5" fmla="*/ 595047 w 626334"/>
                <a:gd name="connsiteY5" fmla="*/ 312866 h 312866"/>
                <a:gd name="connsiteX6" fmla="*/ 31287 w 626334"/>
                <a:gd name="connsiteY6" fmla="*/ 312866 h 312866"/>
                <a:gd name="connsiteX7" fmla="*/ 0 w 626334"/>
                <a:gd name="connsiteY7" fmla="*/ 281579 h 312866"/>
                <a:gd name="connsiteX8" fmla="*/ 0 w 626334"/>
                <a:gd name="connsiteY8" fmla="*/ 31287 h 31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312866">
                  <a:moveTo>
                    <a:pt x="0" y="31287"/>
                  </a:moveTo>
                  <a:cubicBezTo>
                    <a:pt x="0" y="14008"/>
                    <a:pt x="14008" y="0"/>
                    <a:pt x="31287" y="0"/>
                  </a:cubicBezTo>
                  <a:lnTo>
                    <a:pt x="595047" y="0"/>
                  </a:lnTo>
                  <a:cubicBezTo>
                    <a:pt x="612326" y="0"/>
                    <a:pt x="626334" y="14008"/>
                    <a:pt x="626334" y="31287"/>
                  </a:cubicBezTo>
                  <a:lnTo>
                    <a:pt x="626334" y="281579"/>
                  </a:lnTo>
                  <a:cubicBezTo>
                    <a:pt x="626334" y="298858"/>
                    <a:pt x="612326" y="312866"/>
                    <a:pt x="595047" y="312866"/>
                  </a:cubicBezTo>
                  <a:lnTo>
                    <a:pt x="31287" y="312866"/>
                  </a:lnTo>
                  <a:cubicBezTo>
                    <a:pt x="14008" y="312866"/>
                    <a:pt x="0" y="298858"/>
                    <a:pt x="0" y="281579"/>
                  </a:cubicBezTo>
                  <a:lnTo>
                    <a:pt x="0" y="3128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24" tIns="32024" rIns="32024" bIns="3202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Risk Assessment</a:t>
              </a:r>
              <a:endParaRPr lang="en-US" sz="1400" kern="12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634670" y="2910359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Action Items</a:t>
              </a:r>
              <a:endParaRPr lang="en-US" sz="1400" kern="12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34463" y="2912045"/>
              <a:ext cx="142193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Policy Crosswalk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3575" y="3489473"/>
              <a:ext cx="1631204" cy="283348"/>
            </a:xfrm>
            <a:custGeom>
              <a:avLst/>
              <a:gdLst>
                <a:gd name="connsiteX0" fmla="*/ 0 w 626334"/>
                <a:gd name="connsiteY0" fmla="*/ 23178 h 231780"/>
                <a:gd name="connsiteX1" fmla="*/ 23178 w 626334"/>
                <a:gd name="connsiteY1" fmla="*/ 0 h 231780"/>
                <a:gd name="connsiteX2" fmla="*/ 603156 w 626334"/>
                <a:gd name="connsiteY2" fmla="*/ 0 h 231780"/>
                <a:gd name="connsiteX3" fmla="*/ 626334 w 626334"/>
                <a:gd name="connsiteY3" fmla="*/ 23178 h 231780"/>
                <a:gd name="connsiteX4" fmla="*/ 626334 w 626334"/>
                <a:gd name="connsiteY4" fmla="*/ 208602 h 231780"/>
                <a:gd name="connsiteX5" fmla="*/ 603156 w 626334"/>
                <a:gd name="connsiteY5" fmla="*/ 231780 h 231780"/>
                <a:gd name="connsiteX6" fmla="*/ 23178 w 626334"/>
                <a:gd name="connsiteY6" fmla="*/ 231780 h 231780"/>
                <a:gd name="connsiteX7" fmla="*/ 0 w 626334"/>
                <a:gd name="connsiteY7" fmla="*/ 208602 h 231780"/>
                <a:gd name="connsiteX8" fmla="*/ 0 w 626334"/>
                <a:gd name="connsiteY8" fmla="*/ 23178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231780">
                  <a:moveTo>
                    <a:pt x="0" y="23178"/>
                  </a:moveTo>
                  <a:cubicBezTo>
                    <a:pt x="0" y="10377"/>
                    <a:pt x="10377" y="0"/>
                    <a:pt x="23178" y="0"/>
                  </a:cubicBezTo>
                  <a:lnTo>
                    <a:pt x="603156" y="0"/>
                  </a:lnTo>
                  <a:cubicBezTo>
                    <a:pt x="615957" y="0"/>
                    <a:pt x="626334" y="10377"/>
                    <a:pt x="626334" y="23178"/>
                  </a:cubicBezTo>
                  <a:lnTo>
                    <a:pt x="626334" y="208602"/>
                  </a:lnTo>
                  <a:cubicBezTo>
                    <a:pt x="626334" y="221403"/>
                    <a:pt x="615957" y="231780"/>
                    <a:pt x="603156" y="231780"/>
                  </a:cubicBezTo>
                  <a:lnTo>
                    <a:pt x="23178" y="231780"/>
                  </a:lnTo>
                  <a:cubicBezTo>
                    <a:pt x="10377" y="231780"/>
                    <a:pt x="0" y="221403"/>
                    <a:pt x="0" y="208602"/>
                  </a:cubicBezTo>
                  <a:lnTo>
                    <a:pt x="0" y="2317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49" tIns="29649" rIns="29649" bIns="2964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Natural Hazards Mitigation Plan</a:t>
              </a:r>
              <a:endParaRPr lang="en-US" kern="1200" dirty="0"/>
            </a:p>
          </p:txBody>
        </p:sp>
      </p:grpSp>
      <p:sp>
        <p:nvSpPr>
          <p:cNvPr id="32" name="Left Arrow 31"/>
          <p:cNvSpPr/>
          <p:nvPr/>
        </p:nvSpPr>
        <p:spPr>
          <a:xfrm rot="10800000">
            <a:off x="1730138" y="347968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2656771" y="2916900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2644071" y="4051798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14667731">
            <a:off x="1828073" y="1887727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7460638">
            <a:off x="3475937" y="1850715"/>
            <a:ext cx="346463" cy="179022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63028" y="1782343"/>
            <a:ext cx="4692742" cy="1631216"/>
          </a:xfrm>
          <a:prstGeom prst="rect">
            <a:avLst/>
          </a:prstGeom>
          <a:ln>
            <a:solidFill>
              <a:srgbClr val="7EB606"/>
            </a:solidFill>
          </a:ln>
        </p:spPr>
        <p:txBody>
          <a:bodyPr wrap="square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sz="2000" dirty="0">
                <a:cs typeface="Gill Sans MT"/>
              </a:rPr>
              <a:t>Multi-jurisdictional Participation - </a:t>
            </a:r>
            <a:r>
              <a:rPr lang="en-US" sz="2000" b="1" i="1" dirty="0">
                <a:cs typeface="Gill Sans MT"/>
              </a:rPr>
              <a:t>§201.6(a)(3) </a:t>
            </a:r>
            <a:r>
              <a:rPr lang="en-US" sz="2000" i="1" dirty="0">
                <a:cs typeface="Gill Sans MT"/>
              </a:rPr>
              <a:t>Multi-jurisdictional plans (e.g., watershed plans) may be accepted, as appropriate, as long as each jurisdiction has participated in the process</a:t>
            </a:r>
            <a:endParaRPr lang="en-US" sz="2000" dirty="0">
              <a:cs typeface="Gill Sans 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63028" y="3646515"/>
            <a:ext cx="4692742" cy="1631216"/>
          </a:xfrm>
          <a:prstGeom prst="rect">
            <a:avLst/>
          </a:prstGeom>
          <a:ln>
            <a:solidFill>
              <a:srgbClr val="7EB606"/>
            </a:solidFill>
          </a:ln>
        </p:spPr>
        <p:txBody>
          <a:bodyPr wrap="square">
            <a:spAutoFit/>
          </a:bodyPr>
          <a:lstStyle/>
          <a:p>
            <a:pPr marL="566928">
              <a:buClr>
                <a:schemeClr val="accent5"/>
              </a:buClr>
            </a:pPr>
            <a:r>
              <a:rPr lang="en-US" sz="2000" dirty="0">
                <a:solidFill>
                  <a:srgbClr val="FFFFFF"/>
                </a:solidFill>
                <a:cs typeface="Gill Sans MT"/>
              </a:rPr>
              <a:t>Multi-jurisdictional Plan Adoption - </a:t>
            </a:r>
            <a:r>
              <a:rPr lang="en-US" sz="2000" b="1" i="1" dirty="0">
                <a:solidFill>
                  <a:srgbClr val="FFFFFF"/>
                </a:solidFill>
                <a:cs typeface="Gill Sans MT"/>
              </a:rPr>
              <a:t>§201.6(c)(5) 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For multi</a:t>
            </a:r>
            <a:r>
              <a:rPr lang="en-US" sz="2000" i="1" dirty="0" smtClean="0">
                <a:solidFill>
                  <a:srgbClr val="FFFFFF"/>
                </a:solidFill>
                <a:cs typeface="Gill Sans MT"/>
              </a:rPr>
              <a:t>- jurisdictional 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plans, </a:t>
            </a:r>
            <a:r>
              <a:rPr lang="en-US" sz="2000" i="1" dirty="0" smtClean="0">
                <a:solidFill>
                  <a:srgbClr val="FFFFFF"/>
                </a:solidFill>
                <a:cs typeface="Gill Sans MT"/>
              </a:rPr>
              <a:t>each 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jurisdiction </a:t>
            </a:r>
            <a:r>
              <a:rPr lang="en-US" sz="2000" i="1" dirty="0" smtClean="0">
                <a:solidFill>
                  <a:srgbClr val="FFFFFF"/>
                </a:solidFill>
                <a:cs typeface="Gill Sans MT"/>
              </a:rPr>
              <a:t>requesting approval of 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the </a:t>
            </a:r>
            <a:r>
              <a:rPr lang="en-US" sz="2000" i="1" dirty="0" smtClean="0">
                <a:solidFill>
                  <a:srgbClr val="FFFFFF"/>
                </a:solidFill>
                <a:cs typeface="Gill Sans MT"/>
              </a:rPr>
              <a:t>plan </a:t>
            </a:r>
            <a:r>
              <a:rPr lang="en-US" sz="2000" b="1" i="1" dirty="0">
                <a:solidFill>
                  <a:srgbClr val="FFFFFF"/>
                </a:solidFill>
                <a:cs typeface="Gill Sans MT"/>
              </a:rPr>
              <a:t>must </a:t>
            </a:r>
            <a:r>
              <a:rPr lang="en-US" sz="2000" i="1" dirty="0">
                <a:solidFill>
                  <a:srgbClr val="FFFFFF"/>
                </a:solidFill>
                <a:cs typeface="Gill Sans MT"/>
              </a:rPr>
              <a:t>document that it has been formally adopted.</a:t>
            </a:r>
          </a:p>
        </p:txBody>
      </p:sp>
    </p:spTree>
    <p:extLst>
      <p:ext uri="{BB962C8B-B14F-4D97-AF65-F5344CB8AC3E}">
        <p14:creationId xmlns:p14="http://schemas.microsoft.com/office/powerpoint/2010/main" val="18663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Funding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8" y="143923"/>
            <a:ext cx="8970821" cy="64672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7EB606"/>
                </a:solidFill>
              </a:rPr>
              <a:t>Risk Reduction &amp; Mitigation Pays!</a:t>
            </a:r>
          </a:p>
        </p:txBody>
      </p:sp>
      <p:pic>
        <p:nvPicPr>
          <p:cNvPr id="1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878" y="930350"/>
            <a:ext cx="3918756" cy="4893261"/>
          </a:xfrm>
          <a:prstGeom prst="rect">
            <a:avLst/>
          </a:prstGeom>
          <a:noFill/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292600" y="562050"/>
            <a:ext cx="4762500" cy="3860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None/>
              <a:defRPr kumimoji="0"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charset="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Gill Sans MT"/>
                <a:cs typeface="Gill Sans MT"/>
              </a:rPr>
              <a:t>2005 Report Findings: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A dollar spent on mitigation saves society an average of </a:t>
            </a:r>
            <a:r>
              <a:rPr lang="en-US" sz="2400" b="1" dirty="0" smtClean="0">
                <a:latin typeface="Gill Sans MT"/>
                <a:cs typeface="Gill Sans MT"/>
              </a:rPr>
              <a:t>$4.00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5"/>
              </a:buClr>
              <a:buFont typeface="Wingdings" charset="2"/>
              <a:buChar char="u"/>
            </a:pPr>
            <a:r>
              <a:rPr lang="en-US" sz="2400" dirty="0" smtClean="0">
                <a:latin typeface="Gill Sans MT"/>
                <a:cs typeface="Gill Sans MT"/>
              </a:rPr>
              <a:t>Mitigation is sufficiently cost-effective to warrant federal funding on an ongoing basis both before disasters and during post-disaster recovery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768" y="383814"/>
            <a:ext cx="8561432" cy="719820"/>
          </a:xfrm>
        </p:spPr>
        <p:txBody>
          <a:bodyPr vert="horz" anchor="b"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Federal Mitigation grants</a:t>
            </a:r>
            <a:endParaRPr lang="en-US" dirty="0">
              <a:solidFill>
                <a:srgbClr val="7EB60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6724" y="1346005"/>
            <a:ext cx="8847276" cy="4614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Pre-Disaster </a:t>
            </a:r>
            <a:r>
              <a:rPr lang="en-US" dirty="0"/>
              <a:t>Mitigation (PDM) Program</a:t>
            </a:r>
          </a:p>
          <a:p>
            <a:pPr lvl="1">
              <a:spcBef>
                <a:spcPts val="0"/>
              </a:spcBef>
            </a:pP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  <a:cs typeface="Gill Sans MT"/>
              </a:rPr>
              <a:t>Provides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cs typeface="Gill Sans MT"/>
              </a:rPr>
              <a:t>funding for hazard mitigation planning, and the implementation of mitigation projects </a:t>
            </a:r>
            <a:r>
              <a:rPr lang="en-US" sz="1900" i="1" u="sng" dirty="0">
                <a:solidFill>
                  <a:schemeClr val="tx1">
                    <a:lumMod val="50000"/>
                  </a:schemeClr>
                </a:solidFill>
                <a:cs typeface="Gill Sans MT"/>
              </a:rPr>
              <a:t>prior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cs typeface="Gill Sans MT"/>
              </a:rPr>
              <a:t> to a disaster event </a:t>
            </a:r>
            <a:endParaRPr lang="en-US" sz="1900" dirty="0" smtClean="0">
              <a:solidFill>
                <a:schemeClr val="tx1">
                  <a:lumMod val="50000"/>
                </a:schemeClr>
              </a:solidFill>
              <a:cs typeface="Gill Sans MT"/>
            </a:endParaRPr>
          </a:p>
          <a:p>
            <a:pPr marL="685800" lvl="2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FFFFFF"/>
                </a:solidFill>
                <a:cs typeface="Gill Sans MT"/>
              </a:rPr>
              <a:t> </a:t>
            </a:r>
            <a:endParaRPr lang="en-US" sz="1600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/>
              <a:t>Flood Mitigation Assistance (FMA) Program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50000"/>
                  </a:schemeClr>
                </a:solidFill>
                <a:cs typeface="Gill Sans MT"/>
              </a:rPr>
              <a:t>Property owners who participate in the FMA program must have a flood insurance policy on the structure to be mitigated that is current at the time of application and maintained through award  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US" sz="1600" dirty="0">
              <a:solidFill>
                <a:srgbClr val="FFFFFF"/>
              </a:solidFill>
              <a:cs typeface="Gill Sans MT"/>
            </a:endParaRPr>
          </a:p>
          <a:p>
            <a:r>
              <a:rPr lang="en-US" sz="3100" dirty="0"/>
              <a:t>Hazard Mitigation Grant Program (HMGP)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50000"/>
                  </a:schemeClr>
                </a:solidFill>
                <a:cs typeface="Gill Sans MT"/>
              </a:rPr>
              <a:t>Provides funding to implement long-term hazard mitigation measures after a major disaster </a:t>
            </a: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  <a:cs typeface="Gill Sans MT"/>
              </a:rPr>
              <a:t>declaration</a:t>
            </a:r>
          </a:p>
          <a:p>
            <a:pPr marL="365760" lvl="1" indent="0">
              <a:spcBef>
                <a:spcPts val="0"/>
              </a:spcBef>
              <a:buNone/>
            </a:pPr>
            <a:endParaRPr lang="en-US" sz="1900" dirty="0" smtClean="0">
              <a:solidFill>
                <a:schemeClr val="tx1">
                  <a:lumMod val="50000"/>
                </a:schemeClr>
              </a:solidFill>
              <a:cs typeface="Gill Sans MT"/>
            </a:endParaRPr>
          </a:p>
          <a:p>
            <a:pPr marL="365760" lvl="1" indent="0">
              <a:spcBef>
                <a:spcPts val="0"/>
              </a:spcBef>
              <a:buNone/>
            </a:pPr>
            <a:endParaRPr lang="en-US" sz="1900" dirty="0">
              <a:solidFill>
                <a:schemeClr val="tx1">
                  <a:lumMod val="50000"/>
                </a:schemeClr>
              </a:solidFill>
              <a:cs typeface="Gill Sans MT"/>
            </a:endParaRPr>
          </a:p>
          <a:p>
            <a:pPr marL="685800" lvl="2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FFFFFF"/>
                </a:solidFill>
                <a:cs typeface="Gill Sans MT"/>
              </a:rPr>
              <a:t> </a:t>
            </a:r>
            <a:endParaRPr lang="en-US" sz="1600" dirty="0">
              <a:solidFill>
                <a:srgbClr val="FFFFFF"/>
              </a:solidFill>
              <a:cs typeface="Gill Sans MT"/>
            </a:endParaRPr>
          </a:p>
          <a:p>
            <a:r>
              <a:rPr lang="en-US" sz="3100" dirty="0"/>
              <a:t>*Emergency Management Performance Grant (EMPG)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50000"/>
                  </a:schemeClr>
                </a:solidFill>
                <a:cs typeface="Gill Sans MT"/>
              </a:rPr>
              <a:t>OEM requires current NHMP as part of performance measure to receive funds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277768" y="5056742"/>
            <a:ext cx="8734030" cy="782203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Other Funding opportunities</a:t>
            </a:r>
            <a:endParaRPr lang="en-US" dirty="0">
              <a:solidFill>
                <a:srgbClr val="7EB606"/>
              </a:solidFill>
            </a:endParaRPr>
          </a:p>
        </p:txBody>
      </p:sp>
      <p:pic>
        <p:nvPicPr>
          <p:cNvPr id="5" name="Picture 4" descr="MoneyHouses.jpg"/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17" l="175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7"/>
          <a:stretch/>
        </p:blipFill>
        <p:spPr>
          <a:xfrm>
            <a:off x="4252152" y="3048763"/>
            <a:ext cx="5156253" cy="3037960"/>
          </a:xfrm>
          <a:prstGeom prst="rect">
            <a:avLst/>
          </a:prstGeom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419099" y="1003300"/>
            <a:ext cx="7380843" cy="602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700"/>
              </a:spcBef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2900" dirty="0">
                <a:solidFill>
                  <a:prstClr val="white"/>
                </a:solidFill>
              </a:rPr>
              <a:t>State Programs (NHMP Not Required)</a:t>
            </a:r>
          </a:p>
          <a:p>
            <a:pPr marL="822960" lvl="1" indent="-457200" defTabSz="914400"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Community Development Block Grants</a:t>
            </a:r>
          </a:p>
          <a:p>
            <a:pPr marL="822960" lvl="1" indent="-457200" defTabSz="914400"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Oregon Watershed Enhancement Board (OWEB)</a:t>
            </a:r>
          </a:p>
          <a:p>
            <a:pPr marL="822960" lvl="1" indent="-457200" defTabSz="914400"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Seismic Rehabilitation Grant Program</a:t>
            </a:r>
          </a:p>
          <a:p>
            <a:pPr marL="457200" lvl="0" indent="-457200" defTabSz="914400">
              <a:spcBef>
                <a:spcPts val="700"/>
              </a:spcBef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2900" dirty="0">
                <a:solidFill>
                  <a:prstClr val="white"/>
                </a:solidFill>
              </a:rPr>
              <a:t>Local Programs and other Initiatives</a:t>
            </a:r>
          </a:p>
          <a:p>
            <a:pPr marL="822960" lvl="1" indent="-457200" defTabSz="914400"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Capital Improvements Program</a:t>
            </a:r>
          </a:p>
          <a:p>
            <a:pPr marL="822960" lvl="1" indent="-457200" defTabSz="914400"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Comprehensive Plan/Land Use Ordinances</a:t>
            </a:r>
          </a:p>
          <a:p>
            <a:pPr marL="822960" lvl="1" indent="-457200" defTabSz="914400"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Economic Development Planning</a:t>
            </a:r>
          </a:p>
          <a:p>
            <a:pPr marL="457200" indent="-457200" defTabSz="914400">
              <a:spcBef>
                <a:spcPts val="700"/>
              </a:spcBef>
              <a:spcAft>
                <a:spcPct val="20000"/>
              </a:spcAft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2900" dirty="0">
                <a:solidFill>
                  <a:prstClr val="white"/>
                </a:solidFill>
              </a:rPr>
              <a:t>Other </a:t>
            </a:r>
            <a:r>
              <a:rPr lang="en-US" sz="2900" dirty="0" smtClean="0">
                <a:solidFill>
                  <a:prstClr val="white"/>
                </a:solidFill>
              </a:rPr>
              <a:t>Sources</a:t>
            </a:r>
            <a:endParaRPr lang="en-US" sz="2900" dirty="0">
              <a:solidFill>
                <a:prstClr val="white"/>
              </a:solidFill>
            </a:endParaRPr>
          </a:p>
          <a:p>
            <a:pPr marL="822960" lvl="1" indent="-457200" defTabSz="914400">
              <a:spcAft>
                <a:spcPct val="20000"/>
              </a:spcAft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 smtClean="0">
                <a:solidFill>
                  <a:prstClr val="white">
                    <a:lumMod val="65000"/>
                  </a:prstClr>
                </a:solidFill>
              </a:rPr>
              <a:t>Economic Development Administration</a:t>
            </a:r>
            <a:endParaRPr lang="en-US" sz="1500" dirty="0">
              <a:solidFill>
                <a:prstClr val="white">
                  <a:lumMod val="65000"/>
                </a:prstClr>
              </a:solidFill>
            </a:endParaRPr>
          </a:p>
          <a:p>
            <a:pPr marL="822960" lvl="1" indent="-457200" defTabSz="914400">
              <a:spcAft>
                <a:spcPct val="20000"/>
              </a:spcAft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National Fire Plan</a:t>
            </a:r>
          </a:p>
          <a:p>
            <a:pPr marL="822960" lvl="1" indent="-457200" defTabSz="914400">
              <a:spcAft>
                <a:spcPct val="20000"/>
              </a:spcAft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 smtClean="0">
                <a:solidFill>
                  <a:prstClr val="white">
                    <a:lumMod val="65000"/>
                  </a:prstClr>
                </a:solidFill>
              </a:rPr>
              <a:t>Homeland Security</a:t>
            </a:r>
          </a:p>
          <a:p>
            <a:pPr marL="822960" lvl="1" indent="-457200" defTabSz="914400">
              <a:spcAft>
                <a:spcPct val="20000"/>
              </a:spcAft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 smtClean="0">
                <a:solidFill>
                  <a:prstClr val="white">
                    <a:lumMod val="65000"/>
                  </a:prstClr>
                </a:solidFill>
              </a:rPr>
              <a:t>Infrastructure Finance Authority</a:t>
            </a:r>
            <a:endParaRPr lang="en-US" sz="1500" dirty="0">
              <a:solidFill>
                <a:prstClr val="white">
                  <a:lumMod val="65000"/>
                </a:prstClr>
              </a:solidFill>
            </a:endParaRPr>
          </a:p>
          <a:p>
            <a:pPr marL="822960" lvl="1" indent="-457200" defTabSz="914400">
              <a:spcAft>
                <a:spcPct val="20000"/>
              </a:spcAft>
              <a:buClr>
                <a:prstClr val="white"/>
              </a:buClr>
              <a:buSzPct val="60000"/>
              <a:buFont typeface="Wingdings" charset="2"/>
              <a:buChar char="u"/>
            </a:pPr>
            <a:r>
              <a:rPr lang="en-US" sz="1500" dirty="0" smtClean="0">
                <a:solidFill>
                  <a:prstClr val="white">
                    <a:lumMod val="65000"/>
                  </a:prstClr>
                </a:solidFill>
              </a:rPr>
              <a:t>etc</a:t>
            </a:r>
            <a:r>
              <a:rPr lang="en-US" sz="1500" dirty="0">
                <a:solidFill>
                  <a:prstClr val="white">
                    <a:lumMod val="65000"/>
                  </a:prstClr>
                </a:solidFill>
              </a:rPr>
              <a:t>…</a:t>
            </a:r>
          </a:p>
          <a:p>
            <a:pPr marL="342900" lvl="7" indent="-342900">
              <a:spcAft>
                <a:spcPct val="20000"/>
              </a:spcAft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878" y="176159"/>
            <a:ext cx="9199421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HMA Eligible Project examples</a:t>
            </a:r>
            <a:endParaRPr lang="en-US" dirty="0">
              <a:solidFill>
                <a:srgbClr val="7EB606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1041401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Property acquisition in risk prone areas</a:t>
            </a:r>
            <a:endParaRPr lang="en-US" sz="2400" dirty="0">
              <a:solidFill>
                <a:srgbClr val="FFFFFF"/>
              </a:solidFill>
              <a:latin typeface="Gill Sans MT"/>
              <a:cs typeface="Gill Sans MT"/>
            </a:endParaRPr>
          </a:p>
          <a:p>
            <a:pPr marL="342900" indent="-342900" algn="l">
              <a:spcBef>
                <a:spcPct val="50000"/>
              </a:spcBef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Relocation of structures to lower risk area</a:t>
            </a:r>
          </a:p>
          <a:p>
            <a:pPr marL="342900" indent="-342900" algn="l">
              <a:spcBef>
                <a:spcPct val="50000"/>
              </a:spcBef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Elevation </a:t>
            </a:r>
            <a:r>
              <a:rPr lang="en-US" sz="2400" dirty="0">
                <a:solidFill>
                  <a:srgbClr val="FFFFFF"/>
                </a:solidFill>
                <a:latin typeface="Gill Sans MT"/>
                <a:cs typeface="Gill Sans MT"/>
              </a:rPr>
              <a:t>of existing 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structures </a:t>
            </a:r>
          </a:p>
          <a:p>
            <a:pPr marL="342900" indent="-342900" algn="l">
              <a:spcBef>
                <a:spcPct val="50000"/>
              </a:spcBef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Retrofitting </a:t>
            </a:r>
            <a:r>
              <a:rPr lang="en-US" sz="2400" dirty="0">
                <a:solidFill>
                  <a:srgbClr val="FFFFFF"/>
                </a:solidFill>
                <a:latin typeface="Gill Sans MT"/>
                <a:cs typeface="Gill Sans MT"/>
              </a:rPr>
              <a:t>existing 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structures</a:t>
            </a:r>
          </a:p>
          <a:p>
            <a:pPr marL="342900" indent="-342900" algn="l">
              <a:spcBef>
                <a:spcPct val="50000"/>
              </a:spcBef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Protective </a:t>
            </a:r>
            <a:r>
              <a:rPr lang="en-US" sz="2400" dirty="0">
                <a:solidFill>
                  <a:srgbClr val="FFFFFF"/>
                </a:solidFill>
                <a:latin typeface="Gill Sans MT"/>
                <a:cs typeface="Gill Sans MT"/>
              </a:rPr>
              <a:t>measures for 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utilities, </a:t>
            </a:r>
            <a:r>
              <a:rPr lang="en-US" sz="2400" dirty="0">
                <a:solidFill>
                  <a:srgbClr val="FFFFFF"/>
                </a:solidFill>
                <a:latin typeface="Gill Sans MT"/>
                <a:cs typeface="Gill Sans MT"/>
              </a:rPr>
              <a:t>water and sanitary sewer systems, and/or 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infrastructure</a:t>
            </a:r>
          </a:p>
          <a:p>
            <a:pPr marL="342900" indent="-342900" algn="l">
              <a:spcBef>
                <a:spcPct val="50000"/>
              </a:spcBef>
              <a:buClr>
                <a:schemeClr val="accent5"/>
              </a:buClr>
              <a:buSzPct val="60000"/>
              <a:buFont typeface="Wingdings" charset="2"/>
              <a:buChar char="u"/>
            </a:pPr>
            <a:r>
              <a:rPr lang="en-US" sz="2400" dirty="0" err="1" smtClean="0">
                <a:solidFill>
                  <a:srgbClr val="FFFFFF"/>
                </a:solidFill>
                <a:latin typeface="Gill Sans MT"/>
                <a:cs typeface="Gill Sans MT"/>
              </a:rPr>
              <a:t>Stormwater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Gill Sans MT"/>
                <a:cs typeface="Gill Sans MT"/>
              </a:rPr>
              <a:t>management projects 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&amp; localized </a:t>
            </a:r>
            <a:r>
              <a:rPr lang="en-US" sz="2400" dirty="0">
                <a:solidFill>
                  <a:srgbClr val="FFFFFF"/>
                </a:solidFill>
                <a:latin typeface="Gill Sans MT"/>
                <a:cs typeface="Gill Sans MT"/>
              </a:rPr>
              <a:t>flood reduction </a:t>
            </a:r>
            <a:r>
              <a:rPr lang="en-US" sz="2400" dirty="0" smtClean="0">
                <a:solidFill>
                  <a:srgbClr val="FFFFFF"/>
                </a:solidFill>
                <a:latin typeface="Gill Sans MT"/>
                <a:cs typeface="Gill Sans MT"/>
              </a:rPr>
              <a:t>projects </a:t>
            </a:r>
            <a:endParaRPr lang="en-US" sz="24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" y="301675"/>
            <a:ext cx="7025659" cy="5269243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8" y="319490"/>
            <a:ext cx="7012466" cy="5257275"/>
          </a:xfrm>
          <a:ln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135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FEMA Crosswalk</a:t>
            </a:r>
            <a:endParaRPr lang="en-US" dirty="0">
              <a:solidFill>
                <a:srgbClr val="7EB606"/>
              </a:solidFill>
            </a:endParaRPr>
          </a:p>
        </p:txBody>
      </p:sp>
      <p:pic>
        <p:nvPicPr>
          <p:cNvPr id="7" name="Picture 4" descr="2008 Crosswalk image.jpg"/>
          <p:cNvPicPr>
            <a:picLocks noChangeAspect="1"/>
          </p:cNvPicPr>
          <p:nvPr/>
        </p:nvPicPr>
        <p:blipFill>
          <a:blip r:embed="rId2" cstate="print"/>
          <a:srcRect l="2554" t="2095" r="3439" b="5934"/>
          <a:stretch>
            <a:fillRect/>
          </a:stretch>
        </p:blipFill>
        <p:spPr bwMode="auto">
          <a:xfrm>
            <a:off x="1376363" y="886387"/>
            <a:ext cx="6751637" cy="510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679" y="176159"/>
            <a:ext cx="8561432" cy="64672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EB606"/>
                </a:solidFill>
              </a:rPr>
              <a:t>Local plan mitigation review guide</a:t>
            </a:r>
            <a:endParaRPr lang="en-US" sz="3200" dirty="0">
              <a:solidFill>
                <a:srgbClr val="7EB606"/>
              </a:solidFill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half" idx="4294967295"/>
          </p:nvPr>
        </p:nvSpPr>
        <p:spPr>
          <a:xfrm>
            <a:off x="901701" y="838200"/>
            <a:ext cx="7315200" cy="411480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1007"/>
              </a:spcBef>
              <a:buClr>
                <a:schemeClr val="accent5"/>
              </a:buClr>
              <a:buFont typeface="Wingdings" charset="2"/>
              <a:buChar char="u"/>
            </a:pPr>
            <a:r>
              <a:rPr lang="en-US" sz="2400" kern="1200" dirty="0" smtClean="0">
                <a:latin typeface="Gill Sans MT"/>
                <a:cs typeface="Gill Sans MT"/>
              </a:rPr>
              <a:t>Strong emphasis on Mitigation Strategy requirements;</a:t>
            </a:r>
          </a:p>
          <a:p>
            <a:pPr marL="342900" indent="-342900">
              <a:lnSpc>
                <a:spcPct val="90000"/>
              </a:lnSpc>
              <a:spcBef>
                <a:spcPts val="1007"/>
              </a:spcBef>
              <a:buClr>
                <a:schemeClr val="accent5"/>
              </a:buClr>
              <a:buFont typeface="Wingdings" charset="2"/>
              <a:buChar char="u"/>
            </a:pPr>
            <a:r>
              <a:rPr lang="en-US" sz="2400" kern="1200" dirty="0" smtClean="0">
                <a:latin typeface="Gill Sans MT"/>
                <a:cs typeface="Gill Sans MT"/>
              </a:rPr>
              <a:t>Simplified guidance, only includes the regulatory requirements;</a:t>
            </a:r>
          </a:p>
          <a:p>
            <a:pPr marL="342900" indent="-342900">
              <a:lnSpc>
                <a:spcPct val="90000"/>
              </a:lnSpc>
              <a:spcBef>
                <a:spcPts val="1007"/>
              </a:spcBef>
              <a:buClr>
                <a:schemeClr val="accent5"/>
              </a:buClr>
              <a:buFont typeface="Wingdings" charset="2"/>
              <a:buChar char="u"/>
            </a:pPr>
            <a:r>
              <a:rPr lang="en-US" sz="2400" kern="1200" dirty="0" smtClean="0">
                <a:latin typeface="Gill Sans MT"/>
                <a:cs typeface="Gill Sans MT"/>
              </a:rPr>
              <a:t>New Guiding Principles and Intent statements support regulatory requirements;</a:t>
            </a:r>
          </a:p>
          <a:p>
            <a:pPr marL="342900" indent="-342900">
              <a:lnSpc>
                <a:spcPct val="90000"/>
              </a:lnSpc>
              <a:spcBef>
                <a:spcPts val="1007"/>
              </a:spcBef>
              <a:buClr>
                <a:schemeClr val="accent5"/>
              </a:buClr>
              <a:buFont typeface="Wingdings" charset="2"/>
              <a:buChar char="u"/>
            </a:pPr>
            <a:r>
              <a:rPr lang="en-US" sz="2400" kern="1200" dirty="0" smtClean="0">
                <a:latin typeface="Gill Sans MT"/>
                <a:cs typeface="Gill Sans MT"/>
              </a:rPr>
              <a:t>Plan Review Tool replaces the existing Crosswalk in a new format that is easier to use; and</a:t>
            </a:r>
          </a:p>
          <a:p>
            <a:pPr marL="342900" indent="-342900">
              <a:lnSpc>
                <a:spcPct val="90000"/>
              </a:lnSpc>
              <a:spcBef>
                <a:spcPts val="1007"/>
              </a:spcBef>
              <a:buClr>
                <a:schemeClr val="accent5"/>
              </a:buClr>
              <a:buFont typeface="Wingdings" charset="2"/>
              <a:buChar char="u"/>
            </a:pPr>
            <a:r>
              <a:rPr lang="en-US" sz="2400" kern="1200" dirty="0" smtClean="0">
                <a:latin typeface="Gill Sans MT"/>
                <a:cs typeface="Gill Sans MT"/>
              </a:rPr>
              <a:t>Plan Review Tool communicates implementation of the plan as well as improvements to the plan.</a:t>
            </a:r>
          </a:p>
          <a:p>
            <a:endParaRPr lang="en-US" sz="1800" dirty="0"/>
          </a:p>
        </p:txBody>
      </p:sp>
      <p:pic>
        <p:nvPicPr>
          <p:cNvPr id="13" name="Picture 12" descr="DSC003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6" y="4760088"/>
            <a:ext cx="1837944" cy="1220275"/>
          </a:xfrm>
          <a:prstGeom prst="rect">
            <a:avLst/>
          </a:prstGeom>
        </p:spPr>
      </p:pic>
      <p:pic>
        <p:nvPicPr>
          <p:cNvPr id="14" name="Picture 13" descr="yamDA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6" y="4755245"/>
            <a:ext cx="1837944" cy="1220275"/>
          </a:xfrm>
          <a:prstGeom prst="rect">
            <a:avLst/>
          </a:prstGeom>
        </p:spPr>
      </p:pic>
      <p:pic>
        <p:nvPicPr>
          <p:cNvPr id="15" name="Picture 14" descr="yamDA0079a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95" y="4760088"/>
            <a:ext cx="1856232" cy="1220275"/>
          </a:xfrm>
          <a:prstGeom prst="rect">
            <a:avLst/>
          </a:prstGeom>
        </p:spPr>
      </p:pic>
      <p:pic>
        <p:nvPicPr>
          <p:cNvPr id="16" name="Picture 15" descr="yamDA0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6" y="4755245"/>
            <a:ext cx="1837944" cy="1220275"/>
          </a:xfrm>
          <a:prstGeom prst="rect">
            <a:avLst/>
          </a:prstGeom>
        </p:spPr>
      </p:pic>
      <p:pic>
        <p:nvPicPr>
          <p:cNvPr id="17" name="Picture 16" descr="yamDA01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" y="4755245"/>
            <a:ext cx="1837944" cy="1220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3" y="4758056"/>
            <a:ext cx="1837944" cy="122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791" y="4758055"/>
            <a:ext cx="1837945" cy="1220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736" y="4756924"/>
            <a:ext cx="1832354" cy="1216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090" y="4758056"/>
            <a:ext cx="1830648" cy="1215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738" y="4758055"/>
            <a:ext cx="1830649" cy="12154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0" name="Picture 19" descr="curDB4291s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" y="4758055"/>
            <a:ext cx="1837945" cy="12203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36" y="4756923"/>
            <a:ext cx="1832354" cy="12166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7090" y="4763020"/>
            <a:ext cx="1830648" cy="12154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6789" y="4756922"/>
            <a:ext cx="1839649" cy="12215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1434" y="4758056"/>
            <a:ext cx="1841005" cy="12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u="sng" dirty="0">
                <a:solidFill>
                  <a:srgbClr val="E7BA2B"/>
                </a:solidFill>
              </a:rPr>
              <a:t>What is the Community Service </a:t>
            </a:r>
            <a:r>
              <a:rPr lang="en-US" sz="3600" u="sng" dirty="0" smtClean="0">
                <a:solidFill>
                  <a:srgbClr val="E7BA2B"/>
                </a:solidFill>
              </a:rPr>
              <a:t>Center?</a:t>
            </a:r>
            <a:endParaRPr lang="en-US" sz="3600" u="sng" dirty="0">
              <a:solidFill>
                <a:srgbClr val="E7BA2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/>
              <a:t>The Community Service </a:t>
            </a:r>
            <a:r>
              <a:rPr lang="en-US" sz="2600" dirty="0" smtClean="0"/>
              <a:t>Center assists </a:t>
            </a:r>
            <a:r>
              <a:rPr lang="en-US" sz="2600" dirty="0"/>
              <a:t>Oregon communities by providing planning and technical assistance to help solve local issues and improve the quality of life for Oregon residents.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317557"/>
            <a:ext cx="68415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CSC provides four service learning </a:t>
            </a:r>
            <a:r>
              <a:rPr lang="en-US" sz="2600" dirty="0" smtClean="0"/>
              <a:t>programs: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1447800" y="384054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Resource Assistance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for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Rural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Environments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Economic Development Administration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Center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Community Planning Workshop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Oregon Partnership for Disaster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Resilience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85800" y="1573776"/>
            <a:ext cx="8012386" cy="196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OPDR coordinates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limited resources to generate activity that could not be accomplished by any one group or organization working alone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.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461963" marR="0" lvl="0" indent="-461963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cs typeface="Times New Roman" pitchFamily="18" charset="0"/>
              </a:rPr>
              <a:t>The Approach:</a:t>
            </a:r>
          </a:p>
          <a:p>
            <a:pPr marL="862013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lang="en-US" sz="2400" kern="0" dirty="0">
                <a:cs typeface="Times New Roman" pitchFamily="18" charset="0"/>
              </a:rPr>
              <a:t>I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cs typeface="Times New Roman" pitchFamily="18" charset="0"/>
              </a:rPr>
              <a:t>ntegrated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</a:p>
          <a:p>
            <a:pPr marL="862013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lang="en-US" sz="2400" kern="0" dirty="0">
                <a:cs typeface="Times New Roman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cs typeface="Times New Roman" pitchFamily="18" charset="0"/>
              </a:rPr>
              <a:t>ost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cs typeface="Times New Roman" pitchFamily="18" charset="0"/>
              </a:rPr>
              <a:t>-effective</a:t>
            </a:r>
          </a:p>
          <a:p>
            <a:pPr marL="862013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–"/>
              <a:tabLst/>
              <a:defRPr/>
            </a:pPr>
            <a:r>
              <a:rPr lang="en-US" sz="2400" kern="0" dirty="0">
                <a:cs typeface="Times New Roman" pitchFamily="18" charset="0"/>
              </a:rPr>
              <a:t>S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cs typeface="Times New Roman" pitchFamily="18" charset="0"/>
              </a:rPr>
              <a:t>ystematic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461963" marR="0" lvl="0" indent="-4619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768" y="714210"/>
            <a:ext cx="8561432" cy="719820"/>
          </a:xfrm>
        </p:spPr>
        <p:txBody>
          <a:bodyPr>
            <a:noAutofit/>
          </a:bodyPr>
          <a:lstStyle/>
          <a:p>
            <a:r>
              <a:rPr lang="en-US" sz="3600" i="0" dirty="0" smtClean="0">
                <a:solidFill>
                  <a:srgbClr val="E7BA2B"/>
                </a:solidFill>
              </a:rPr>
              <a:t>Oregon Partnership for Disaster Resilience</a:t>
            </a:r>
            <a:endParaRPr lang="en-US" sz="3600" i="0" dirty="0">
              <a:solidFill>
                <a:srgbClr val="E7BA2B"/>
              </a:solidFill>
            </a:endParaRPr>
          </a:p>
        </p:txBody>
      </p:sp>
      <p:pic>
        <p:nvPicPr>
          <p:cNvPr id="6" name="Picture 10" descr="Visio-Partnership linkages091107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2830" y="2719470"/>
            <a:ext cx="4280634" cy="2771755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768" y="513010"/>
            <a:ext cx="8561432" cy="719820"/>
          </a:xfrm>
        </p:spPr>
        <p:txBody>
          <a:bodyPr>
            <a:normAutofit/>
          </a:bodyPr>
          <a:lstStyle/>
          <a:p>
            <a:pPr algn="r"/>
            <a:r>
              <a:rPr lang="en-US" sz="4000" i="0" dirty="0" smtClean="0">
                <a:solidFill>
                  <a:srgbClr val="E7BA2B"/>
                </a:solidFill>
              </a:rPr>
              <a:t>OPDR Initiatives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77769" y="1227234"/>
            <a:ext cx="4600708" cy="441718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Post-Disaster Recovery Planning for Catastrophic Disasters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Resilient Communities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Technical Resource Development and Research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Local &amp; Statewide Pre-Disaster Mitigation Planning </a:t>
            </a:r>
          </a:p>
          <a:p>
            <a:pPr>
              <a:spcAft>
                <a:spcPts val="1800"/>
              </a:spcAft>
              <a:buFontTx/>
              <a:buNone/>
            </a:pPr>
            <a:endParaRPr lang="en-US" sz="2000" dirty="0" smtClean="0"/>
          </a:p>
          <a:p>
            <a:pPr>
              <a:spcAft>
                <a:spcPts val="1800"/>
              </a:spcAft>
              <a:buFontTx/>
              <a:buNone/>
            </a:pPr>
            <a:endParaRPr lang="en-US" sz="2000" dirty="0" smtClean="0"/>
          </a:p>
          <a:p>
            <a:pPr>
              <a:spcAft>
                <a:spcPts val="1800"/>
              </a:spcAft>
              <a:buFontTx/>
              <a:buNone/>
            </a:pPr>
            <a:endParaRPr lang="en-US" sz="2000" dirty="0" smtClean="0"/>
          </a:p>
          <a:p>
            <a:pPr>
              <a:spcAft>
                <a:spcPts val="1800"/>
              </a:spcAft>
              <a:buFontTx/>
              <a:buNone/>
            </a:pPr>
            <a:r>
              <a:rPr lang="en-US" sz="2000" dirty="0" smtClean="0"/>
              <a:t> </a:t>
            </a:r>
          </a:p>
        </p:txBody>
      </p:sp>
      <p:pic>
        <p:nvPicPr>
          <p:cNvPr id="30724" name="Picture 9" descr="pic for pp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582" y="3964126"/>
            <a:ext cx="1990210" cy="15386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4" descr="TRG 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1122" y="1773050"/>
            <a:ext cx="1487236" cy="17428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26" name="Picture 11" descr="cover for ppt.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210" y="1704786"/>
            <a:ext cx="1398772" cy="18111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8" y="426498"/>
            <a:ext cx="8970821" cy="6467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B400"/>
                </a:solidFill>
              </a:rPr>
              <a:t>Training Goals </a:t>
            </a:r>
            <a:r>
              <a:rPr lang="en-US" sz="4000" dirty="0" smtClean="0">
                <a:solidFill>
                  <a:srgbClr val="FFB400"/>
                </a:solidFill>
              </a:rPr>
              <a:t>&amp; Objectives</a:t>
            </a:r>
            <a:endParaRPr lang="en-US" sz="4000" dirty="0">
              <a:solidFill>
                <a:srgbClr val="FFB4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92135" y="1252519"/>
            <a:ext cx="8542476" cy="3439006"/>
          </a:xfrm>
        </p:spPr>
        <p:txBody>
          <a:bodyPr>
            <a:noAutofit/>
          </a:bodyPr>
          <a:lstStyle/>
          <a:p>
            <a:pPr>
              <a:buClr>
                <a:schemeClr val="accent4"/>
              </a:buClr>
            </a:pPr>
            <a:endParaRPr lang="en-US" sz="2800" b="1" i="1" dirty="0" smtClean="0"/>
          </a:p>
          <a:p>
            <a:pPr>
              <a:buClr>
                <a:schemeClr val="accent4"/>
              </a:buClr>
            </a:pPr>
            <a:r>
              <a:rPr lang="en-US" sz="2800" b="1" i="1" dirty="0" smtClean="0"/>
              <a:t>Explain</a:t>
            </a:r>
            <a:r>
              <a:rPr lang="en-US" sz="2800" dirty="0" smtClean="0"/>
              <a:t> </a:t>
            </a:r>
            <a:r>
              <a:rPr lang="en-US" sz="2800" dirty="0" smtClean="0"/>
              <a:t>natural hazard </a:t>
            </a:r>
            <a:r>
              <a:rPr lang="en-US" sz="2800" dirty="0" smtClean="0"/>
              <a:t>mitigation</a:t>
            </a:r>
            <a:endParaRPr lang="en-US" sz="2800" dirty="0" smtClean="0"/>
          </a:p>
          <a:p>
            <a:pPr>
              <a:buClr>
                <a:schemeClr val="accent4"/>
              </a:buClr>
            </a:pPr>
            <a:r>
              <a:rPr lang="en-US" sz="2800" dirty="0" smtClean="0"/>
              <a:t>Review </a:t>
            </a:r>
            <a:r>
              <a:rPr lang="en-US" sz="2800" dirty="0"/>
              <a:t>the </a:t>
            </a:r>
            <a:r>
              <a:rPr lang="en-US" sz="2800" b="1" i="1" dirty="0"/>
              <a:t>benefits</a:t>
            </a:r>
            <a:r>
              <a:rPr lang="en-US" sz="2800" dirty="0"/>
              <a:t> of developing a natural hazard mitigation </a:t>
            </a:r>
            <a:r>
              <a:rPr lang="en-US" sz="2800" dirty="0" smtClean="0"/>
              <a:t>plan</a:t>
            </a:r>
          </a:p>
          <a:p>
            <a:pPr>
              <a:buClr>
                <a:schemeClr val="accent4"/>
              </a:buClr>
            </a:pPr>
            <a:r>
              <a:rPr lang="en-US" sz="2800" dirty="0" smtClean="0"/>
              <a:t>Provide an </a:t>
            </a:r>
            <a:r>
              <a:rPr lang="en-US" sz="2800" b="1" i="1" dirty="0" smtClean="0"/>
              <a:t>overview </a:t>
            </a:r>
            <a:r>
              <a:rPr lang="en-US" sz="2800" dirty="0" smtClean="0"/>
              <a:t>of the planning process</a:t>
            </a:r>
            <a:r>
              <a:rPr lang="en-US" sz="2800" b="1" i="1" dirty="0" smtClean="0"/>
              <a:t>   </a:t>
            </a:r>
            <a:endParaRPr lang="en-US" sz="2800" b="1" i="1" dirty="0"/>
          </a:p>
        </p:txBody>
      </p:sp>
      <p:pic>
        <p:nvPicPr>
          <p:cNvPr id="12" name="Picture 11" descr="DSC003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6" y="4760088"/>
            <a:ext cx="1837944" cy="1220275"/>
          </a:xfrm>
          <a:prstGeom prst="rect">
            <a:avLst/>
          </a:prstGeom>
        </p:spPr>
      </p:pic>
      <p:pic>
        <p:nvPicPr>
          <p:cNvPr id="13" name="Picture 12" descr="yamDA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6" y="4755245"/>
            <a:ext cx="1837944" cy="1220275"/>
          </a:xfrm>
          <a:prstGeom prst="rect">
            <a:avLst/>
          </a:prstGeom>
        </p:spPr>
      </p:pic>
      <p:pic>
        <p:nvPicPr>
          <p:cNvPr id="14" name="Picture 13" descr="yamDA0079a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95" y="4760088"/>
            <a:ext cx="1856232" cy="1220275"/>
          </a:xfrm>
          <a:prstGeom prst="rect">
            <a:avLst/>
          </a:prstGeom>
        </p:spPr>
      </p:pic>
      <p:pic>
        <p:nvPicPr>
          <p:cNvPr id="15" name="Picture 14" descr="yamDA0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46" y="4755245"/>
            <a:ext cx="1837944" cy="1220275"/>
          </a:xfrm>
          <a:prstGeom prst="rect">
            <a:avLst/>
          </a:prstGeom>
        </p:spPr>
      </p:pic>
      <p:pic>
        <p:nvPicPr>
          <p:cNvPr id="16" name="Picture 15" descr="yamDA01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" y="4755245"/>
            <a:ext cx="1837944" cy="1220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3" y="4758056"/>
            <a:ext cx="1837944" cy="122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791" y="4758055"/>
            <a:ext cx="1837945" cy="1220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736" y="4756924"/>
            <a:ext cx="1832354" cy="1216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090" y="4758056"/>
            <a:ext cx="1830648" cy="1215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738" y="4758055"/>
            <a:ext cx="1830649" cy="12154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" name="Picture 19" descr="curDB4291sm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" y="4758055"/>
            <a:ext cx="1837945" cy="12203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36" y="4756923"/>
            <a:ext cx="1832354" cy="12166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7090" y="4763020"/>
            <a:ext cx="1830648" cy="12154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6789" y="4756922"/>
            <a:ext cx="1839649" cy="12215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7738" y="4763020"/>
            <a:ext cx="1823351" cy="12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rl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/>
          <a:stretch/>
        </p:blipFill>
        <p:spPr>
          <a:xfrm>
            <a:off x="5476874" y="3151010"/>
            <a:ext cx="3424188" cy="2560320"/>
          </a:xfrm>
          <a:prstGeom prst="rect">
            <a:avLst/>
          </a:prstGeom>
          <a:ln w="38100" cmpd="sng">
            <a:solidFill>
              <a:srgbClr val="2C7C9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05" y="521748"/>
            <a:ext cx="8561432" cy="6467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5"/>
                </a:solidFill>
              </a:rPr>
              <a:t>Natural Hazards</a:t>
            </a:r>
            <a:endParaRPr lang="en-US" sz="4000" dirty="0">
              <a:solidFill>
                <a:schemeClr val="accent5"/>
              </a:solidFill>
            </a:endParaRPr>
          </a:p>
        </p:txBody>
      </p:sp>
      <p:pic>
        <p:nvPicPr>
          <p:cNvPr id="15" name="Picture 14" descr="u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02" y="1418748"/>
            <a:ext cx="3657600" cy="2739670"/>
          </a:xfrm>
          <a:prstGeom prst="rect">
            <a:avLst/>
          </a:prstGeom>
          <a:ln w="38100" cmpd="sng">
            <a:solidFill>
              <a:schemeClr val="accent1"/>
            </a:solidFill>
          </a:ln>
        </p:spPr>
      </p:pic>
      <p:pic>
        <p:nvPicPr>
          <p:cNvPr id="16" name="Picture 15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5" y="3162969"/>
            <a:ext cx="3462196" cy="2593305"/>
          </a:xfrm>
          <a:prstGeom prst="rect">
            <a:avLst/>
          </a:prstGeom>
          <a:ln w="38100" cmpd="sng">
            <a:solidFill>
              <a:schemeClr val="accent1"/>
            </a:solidFill>
          </a:ln>
        </p:spPr>
      </p:pic>
      <p:pic>
        <p:nvPicPr>
          <p:cNvPr id="17" name="Picture 16" descr="ur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6" y="238125"/>
            <a:ext cx="3400611" cy="2550458"/>
          </a:xfrm>
          <a:prstGeom prst="rect">
            <a:avLst/>
          </a:prstGeom>
          <a:ln w="38100" cmpd="sng"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9" y="133836"/>
            <a:ext cx="8970821" cy="64672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EB606"/>
                </a:solidFill>
              </a:rPr>
              <a:t>The Disaster Cycle</a:t>
            </a:r>
            <a:endParaRPr lang="en-US" sz="4000" dirty="0">
              <a:solidFill>
                <a:srgbClr val="7EB606"/>
              </a:solidFill>
            </a:endParaRPr>
          </a:p>
        </p:txBody>
      </p:sp>
      <p:pic>
        <p:nvPicPr>
          <p:cNvPr id="15" name="Picture 14" descr="Cycle-disastermgmt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0" b="96837" l="2970" r="98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43" y="780565"/>
            <a:ext cx="6468714" cy="52646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78" y="204248"/>
            <a:ext cx="8970821" cy="64672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EB606"/>
                </a:solidFill>
              </a:rPr>
              <a:t>Hazard, Vulnerability &amp; Disaster</a:t>
            </a:r>
            <a:endParaRPr lang="en-US" dirty="0">
              <a:solidFill>
                <a:srgbClr val="7EB606"/>
              </a:solidFill>
            </a:endParaRPr>
          </a:p>
        </p:txBody>
      </p:sp>
      <p:pic>
        <p:nvPicPr>
          <p:cNvPr id="12" name="Content Placeholder 11" descr="Understanding Risk Schematic_DRU_030512"/>
          <p:cNvPicPr>
            <a:picLocks noGrp="1"/>
          </p:cNvPicPr>
          <p:nvPr>
            <p:ph sz="quarter" idx="13"/>
          </p:nvPr>
        </p:nvPicPr>
        <p:blipFill rotWithShape="1">
          <a:blip r:embed="rId2" cstate="print"/>
          <a:srcRect l="2618" t="17820" r="2713" b="874"/>
          <a:stretch/>
        </p:blipFill>
        <p:spPr bwMode="auto">
          <a:xfrm>
            <a:off x="984995" y="850976"/>
            <a:ext cx="7154940" cy="513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FFB-13A2-B84A-84CC-0D50EBAAEC2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4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9F7300"/>
      </a:accent1>
      <a:accent2>
        <a:srgbClr val="59B7D9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5131</TotalTime>
  <Words>1183</Words>
  <Application>Microsoft Office PowerPoint</Application>
  <PresentationFormat>On-screen Show (4:3)</PresentationFormat>
  <Paragraphs>282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Gill Sans</vt:lpstr>
      <vt:lpstr>Gill Sans MT</vt:lpstr>
      <vt:lpstr>Times New Roman</vt:lpstr>
      <vt:lpstr>Wingdings</vt:lpstr>
      <vt:lpstr>Median</vt:lpstr>
      <vt:lpstr>Welcome!</vt:lpstr>
      <vt:lpstr>Introductions</vt:lpstr>
      <vt:lpstr>What is the Community Service Center?</vt:lpstr>
      <vt:lpstr>Oregon Partnership for Disaster Resilience</vt:lpstr>
      <vt:lpstr>OPDR Initiatives </vt:lpstr>
      <vt:lpstr>Training Goals &amp; Objectives</vt:lpstr>
      <vt:lpstr>Natural Hazards</vt:lpstr>
      <vt:lpstr>The Disaster Cycle</vt:lpstr>
      <vt:lpstr>Hazard, Vulnerability &amp; Disaster</vt:lpstr>
      <vt:lpstr>Mitigation</vt:lpstr>
      <vt:lpstr>Community Partnerships</vt:lpstr>
      <vt:lpstr>Mitigation planning opportunities</vt:lpstr>
      <vt:lpstr>Plan Elements</vt:lpstr>
      <vt:lpstr>NHMP Plan Elements</vt:lpstr>
      <vt:lpstr>Step 1: Community Profile Update</vt:lpstr>
      <vt:lpstr>Step 2: Natural Hazards Profile</vt:lpstr>
      <vt:lpstr>Step 3: Risk assessment</vt:lpstr>
      <vt:lpstr>Step 4: Policy Crosswalk</vt:lpstr>
      <vt:lpstr>Step 5: Mitigation Strategy</vt:lpstr>
      <vt:lpstr>Step 6: Updated NHMP</vt:lpstr>
      <vt:lpstr>Mitigation Funding</vt:lpstr>
      <vt:lpstr>Risk Reduction &amp; Mitigation Pays!</vt:lpstr>
      <vt:lpstr>Federal Mitigation grants</vt:lpstr>
      <vt:lpstr>Other Funding opportunities</vt:lpstr>
      <vt:lpstr>HMA Eligible Project examples</vt:lpstr>
      <vt:lpstr>PowerPoint Presentation</vt:lpstr>
      <vt:lpstr>FEMA Crosswalk</vt:lpstr>
      <vt:lpstr>Local plan mitigation review guide</vt:lpstr>
    </vt:vector>
  </TitlesOfParts>
  <Company>University of Oregon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Anya Dobrowolski</dc:creator>
  <cp:lastModifiedBy>Josh Bruce</cp:lastModifiedBy>
  <cp:revision>97</cp:revision>
  <dcterms:created xsi:type="dcterms:W3CDTF">2014-02-20T00:15:18Z</dcterms:created>
  <dcterms:modified xsi:type="dcterms:W3CDTF">2015-03-06T16:14:17Z</dcterms:modified>
</cp:coreProperties>
</file>